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555" r:id="rId6"/>
    <p:sldId id="529" r:id="rId7"/>
    <p:sldId id="544" r:id="rId8"/>
    <p:sldId id="553" r:id="rId9"/>
    <p:sldId id="533" r:id="rId10"/>
    <p:sldId id="549" r:id="rId11"/>
    <p:sldId id="382" r:id="rId12"/>
    <p:sldId id="550" r:id="rId13"/>
    <p:sldId id="557" r:id="rId14"/>
    <p:sldId id="551" r:id="rId15"/>
    <p:sldId id="554" r:id="rId16"/>
    <p:sldId id="561" r:id="rId17"/>
    <p:sldId id="562" r:id="rId18"/>
    <p:sldId id="558" r:id="rId19"/>
    <p:sldId id="54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Vesper Libre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587"/>
    <a:srgbClr val="000000"/>
    <a:srgbClr val="E9C400"/>
    <a:srgbClr val="00C1CB"/>
    <a:srgbClr val="FF2F92"/>
    <a:srgbClr val="00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F734E-93D5-5B44-A704-9F63E15A1864}" v="42" dt="2021-11-12T15:43:29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63"/>
  </p:normalViewPr>
  <p:slideViewPr>
    <p:cSldViewPr snapToGrid="0">
      <p:cViewPr varScale="1">
        <p:scale>
          <a:sx n="90" d="100"/>
          <a:sy n="90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E36ED-B579-4364-B5BC-3EC3E216D795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8718-6C69-4C12-B574-5CD73D45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3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1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4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0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1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0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5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1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4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6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98718-6C69-4C12-B574-5CD73D454B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3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59EF-8A91-3447-9755-14CBD3113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70122-4BC6-CA41-8BBD-25C5F4107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E4F9-E2BD-3746-B006-834BC80C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56620-29CE-E046-B65E-718AF81F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0689C-5652-EF4F-877C-73834ABB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104C-4DF9-5546-840C-B2888859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95AE8-6AC4-4746-BD34-2E8CA6250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E1EB7-AF45-4240-88F2-CDA7FE7E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3F165-6027-7F4D-8E70-DA003F6E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DAFD-5DD6-464D-A873-4764AB12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AAC48-4825-5744-A67E-1BB1A981E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F92BC-F862-E642-BC5B-2A688C46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DBA0-90CE-B74D-BD7A-77883690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774B5-48BB-654C-85B5-14FD66A2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F4BB-6CC0-EE45-9889-A6FCA7D1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9D3A-AD94-C642-AFAF-55224878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CDC67-5DBD-264D-A030-D41306F0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A2E01-6B2B-D848-BD62-17491365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0EE1-D70D-DC4E-AE1A-FE82EBC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09A60-C723-BF43-A4F2-AC1A1754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741A-BD90-DF4B-9194-B0D5B96F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E533-9D16-2B42-99AC-58B46CDF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8B32-4244-B149-9EFA-FF1A019A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9DA02-F700-0B40-ADB9-8470EC87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2EDC6-1EF3-9842-8341-44635E26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7FF5-C701-A847-BC43-547FE9F1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7157-ABAA-5D45-9B5A-016AE05F8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7A63C-11B7-C441-A832-42F05FFA6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19FDB-0EFE-D949-997C-754DB47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7A323-2D02-E04E-BAE0-AA7A0525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110E-49D3-784C-B87C-F35BE026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D5CE-9661-334F-9DB0-154F1722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1980-76E6-674A-85B7-88405FF71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1D2E-0ABC-B242-A554-4A5DCDBD0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76BEB-DC8D-F142-916C-919545088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6F016-8EF2-CF40-92B3-E28B5C1F7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B8A99-FB41-2F4A-847A-2CE85FD3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0D6C0-18DC-114D-AFC6-80A76EB4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5DC94-D066-044F-B121-83C94665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C3E6-7D6E-A74B-91E4-29F431EE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859EB-1AD1-8541-AFC4-A06A7EB3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81D3D-29B0-9042-AB53-6F5E6D6D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DE9B5-F8ED-3646-9D46-314552FD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B8285-C382-494C-B1CF-F9027BBB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CA339-42FF-E443-B288-F2FD2B93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86E65-24BC-CD49-9B95-9C36B6A6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0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AD3D-D4C4-B94F-9204-CC13F25D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AC15-C68A-FA48-9A8F-2E29E8B1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5608F-20EE-7949-87E7-9480B7A0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1EE9-4692-3D4F-8523-E37B0403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8C67D-0D62-BC48-BC06-5A6BEFD2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1E01B-C2B0-2542-90B1-32AC7BE1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3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4B3D-A3A9-9249-831F-4C865E9F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1C056-7941-8E45-83B3-E43C2B1A6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8AA6E-38D8-3D44-B67F-E9A7341BB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C107C-E3AB-B94D-BDDA-18CD8DEB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250A9-AA4E-F94B-B5DD-DA469ABF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F0F07-2C74-574E-A235-F9CF4929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760FE-07B1-4849-9DA1-2F1E3DEC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D6F7-DD52-CD42-AE5A-230ECC246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A0B41-234A-CA4C-BCD7-B0F0492E3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CB3A-F0E5-D84B-B626-A62F39A434AA}" type="datetimeFigureOut">
              <a:rPr lang="en-US" smtClean="0"/>
              <a:t>11/12/21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C0D20-17E5-AA44-9D42-6F25012D6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730E-477C-7041-880A-E5EFD59B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7F62-8D7E-0349-A0CF-B0E91C5D4B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9BB76-4A8F-DD48-A2D6-005295FC3F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830" y="5548841"/>
            <a:ext cx="2376170" cy="9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dia@imix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dFFuyOH3Pu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950F-AEB2-914B-BB83-F7A2AB723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500" y="1430408"/>
            <a:ext cx="8158972" cy="2723289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>
                <a:solidFill>
                  <a:srgbClr val="EB5587"/>
                </a:solidFill>
              </a:rPr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>
                <a:solidFill>
                  <a:srgbClr val="EB5587"/>
                </a:solidFill>
              </a:rPr>
            </a:br>
            <a:r>
              <a:rPr lang="en-US" sz="4000" b="1" dirty="0">
                <a:solidFill>
                  <a:srgbClr val="EB5587"/>
                </a:solidFill>
              </a:rPr>
              <a:t>Talking about destitution </a:t>
            </a:r>
            <a:br>
              <a:rPr lang="en-US" sz="4000" b="1" dirty="0">
                <a:solidFill>
                  <a:srgbClr val="EB5587"/>
                </a:solidFill>
              </a:rPr>
            </a:br>
            <a:r>
              <a:rPr lang="en-US" sz="4000" b="1" dirty="0">
                <a:solidFill>
                  <a:srgbClr val="EB5587"/>
                </a:solidFill>
              </a:rPr>
              <a:t>- why narratives and framing are important </a:t>
            </a:r>
            <a:br>
              <a:rPr lang="en-US" sz="4400" b="1" dirty="0">
                <a:solidFill>
                  <a:srgbClr val="EB5587"/>
                </a:solidFill>
              </a:rPr>
            </a:br>
            <a:br>
              <a:rPr lang="en-US" sz="4400" b="1" dirty="0">
                <a:solidFill>
                  <a:srgbClr val="EB5587"/>
                </a:solidFill>
              </a:rPr>
            </a:br>
            <a:br>
              <a:rPr lang="en-US" sz="3600" b="1" dirty="0">
                <a:solidFill>
                  <a:srgbClr val="EB5587"/>
                </a:solidFill>
              </a:rPr>
            </a:br>
            <a:br>
              <a:rPr lang="en-US" sz="3600" b="1" dirty="0">
                <a:solidFill>
                  <a:srgbClr val="EB5587"/>
                </a:solidFill>
              </a:rPr>
            </a:br>
            <a:endParaRPr lang="en-US" sz="3600" b="1" dirty="0">
              <a:solidFill>
                <a:srgbClr val="EB5587"/>
              </a:solidFill>
              <a:latin typeface="Vesper Libre" pitchFamily="2" charset="77"/>
              <a:cs typeface="Vesper Libre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C82DC-E8A0-104D-83D1-92451D0A9BE8}"/>
              </a:ext>
            </a:extLst>
          </p:cNvPr>
          <p:cNvSpPr/>
          <p:nvPr/>
        </p:nvSpPr>
        <p:spPr>
          <a:xfrm rot="10800000">
            <a:off x="880529" y="0"/>
            <a:ext cx="1778003" cy="6858000"/>
          </a:xfrm>
          <a:prstGeom prst="rect">
            <a:avLst/>
          </a:prstGeom>
          <a:solidFill>
            <a:srgbClr val="EB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1320B-5F9C-DE41-80EA-D71AA56541FC}"/>
              </a:ext>
            </a:extLst>
          </p:cNvPr>
          <p:cNvSpPr txBox="1"/>
          <p:nvPr/>
        </p:nvSpPr>
        <p:spPr>
          <a:xfrm>
            <a:off x="3142975" y="4596595"/>
            <a:ext cx="75169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sper Libre" pitchFamily="2" charset="77"/>
                <a:cs typeface="Vesper Libre" pitchFamily="2" charset="77"/>
              </a:rPr>
              <a:t>Emma Harrison, Chief Executive, IMIX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9C576-54F6-9545-9792-43F669A53475}"/>
              </a:ext>
            </a:extLst>
          </p:cNvPr>
          <p:cNvSpPr txBox="1"/>
          <p:nvPr/>
        </p:nvSpPr>
        <p:spPr>
          <a:xfrm>
            <a:off x="3152500" y="5229331"/>
            <a:ext cx="5647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EB5587"/>
                </a:solidFill>
                <a:latin typeface="Vesper Libre" pitchFamily="2" charset="77"/>
                <a:cs typeface="Vesper Libre" pitchFamily="2" charset="77"/>
              </a:rPr>
              <a:t>@IMIX_UK </a:t>
            </a:r>
            <a:r>
              <a:rPr lang="en-US" sz="3600" b="1">
                <a:solidFill>
                  <a:srgbClr val="EB5587"/>
                </a:solidFill>
                <a:latin typeface="Vesper Libre" pitchFamily="2" charset="77"/>
                <a:cs typeface="Vesper Libre" pitchFamily="2" charset="77"/>
                <a:hlinkClick r:id="rId2"/>
              </a:rPr>
              <a:t>media@imix.org.uk</a:t>
            </a:r>
            <a:r>
              <a:rPr lang="en-US" sz="3600" b="1">
                <a:solidFill>
                  <a:srgbClr val="EB5587"/>
                </a:solidFill>
                <a:latin typeface="Vesper Libre" pitchFamily="2" charset="77"/>
                <a:cs typeface="Vesper Libre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02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3469-E0F9-1043-8C8B-098FC194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EB5587"/>
                </a:solidFill>
                <a:latin typeface="Vesper Libre"/>
                <a:cs typeface="Vesper Libre"/>
              </a:rPr>
              <a:t>Why can’t we just talk about rights?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2524-398E-2D4D-8360-2B15203A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Rights based campaigning is vital to us all</a:t>
            </a:r>
          </a:p>
          <a:p>
            <a:pPr lvl="1"/>
            <a:r>
              <a:rPr lang="en-US" sz="3200" dirty="0"/>
              <a:t>But lots of people think rights ‘belong’ to someone else and aren’t universal</a:t>
            </a:r>
          </a:p>
          <a:p>
            <a:r>
              <a:rPr lang="en-US" sz="3200" dirty="0"/>
              <a:t>Rights are abstract to most people</a:t>
            </a:r>
          </a:p>
          <a:p>
            <a:r>
              <a:rPr lang="en-US" sz="3200" dirty="0"/>
              <a:t>Rights do not make most people tick, we need to think more about values….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2CE232C-42F3-5540-ABDD-0A2AB2562CBA}"/>
              </a:ext>
            </a:extLst>
          </p:cNvPr>
          <p:cNvSpPr/>
          <p:nvPr/>
        </p:nvSpPr>
        <p:spPr>
          <a:xfrm>
            <a:off x="123092" y="123093"/>
            <a:ext cx="11922370" cy="6529034"/>
          </a:xfrm>
          <a:prstGeom prst="frame">
            <a:avLst>
              <a:gd name="adj1" fmla="val 629"/>
            </a:avLst>
          </a:prstGeom>
          <a:solidFill>
            <a:srgbClr val="EB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7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28" y="1789114"/>
            <a:ext cx="2511770" cy="2517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32922F-3B2D-8B4E-8569-A449C47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r>
              <a:rPr lang="en-US" b="1" dirty="0">
                <a:solidFill>
                  <a:srgbClr val="EB5587"/>
                </a:solidFill>
              </a:rPr>
              <a:t>What’s a value?!</a:t>
            </a: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2826B-05A0-254F-8D1C-5678AA9BF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115"/>
            <a:ext cx="10515600" cy="438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Values</a:t>
            </a:r>
            <a:r>
              <a:rPr lang="en-GB" sz="3600" dirty="0"/>
              <a:t> are the things that you believe are </a:t>
            </a:r>
            <a:br>
              <a:rPr lang="en-GB" sz="3600" dirty="0"/>
            </a:br>
            <a:r>
              <a:rPr lang="en-GB" sz="3600" dirty="0"/>
              <a:t>important in the way you live and work. </a:t>
            </a:r>
            <a:br>
              <a:rPr lang="en-GB" sz="3600" dirty="0"/>
            </a:br>
            <a:r>
              <a:rPr lang="en-GB" sz="3600" dirty="0"/>
              <a:t>They (should) determine your priorities, </a:t>
            </a:r>
            <a:br>
              <a:rPr lang="en-GB" sz="3600" dirty="0"/>
            </a:br>
            <a:r>
              <a:rPr lang="en-GB" sz="3600" dirty="0"/>
              <a:t>and, they're probably the measures</a:t>
            </a:r>
            <a:br>
              <a:rPr lang="en-GB" sz="3600" dirty="0"/>
            </a:br>
            <a:r>
              <a:rPr lang="en-GB" sz="3600" dirty="0"/>
              <a:t>you use to tell if your </a:t>
            </a:r>
            <a:r>
              <a:rPr lang="en-GB" sz="3600" b="1" dirty="0"/>
              <a:t>life </a:t>
            </a:r>
            <a:r>
              <a:rPr lang="en-GB" sz="3600" dirty="0"/>
              <a:t>is turning out </a:t>
            </a:r>
            <a:br>
              <a:rPr lang="en-GB" sz="3600" dirty="0"/>
            </a:br>
            <a:r>
              <a:rPr lang="en-GB" sz="3600" dirty="0"/>
              <a:t>the way you want it to.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973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CF8C7-BAD8-C147-A380-199A059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587"/>
                </a:solidFill>
              </a:rPr>
              <a:t>What have we done so far?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631B-FD4F-984B-9B74-2648CB61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Worked with people with lived experience to better understand</a:t>
            </a:r>
          </a:p>
          <a:p>
            <a:pPr lvl="1"/>
            <a:r>
              <a:rPr lang="en-US" sz="2800" dirty="0"/>
              <a:t>The problem</a:t>
            </a:r>
          </a:p>
          <a:p>
            <a:pPr lvl="1"/>
            <a:r>
              <a:rPr lang="en-US" sz="2800" dirty="0"/>
              <a:t>How destitution is talked about</a:t>
            </a:r>
          </a:p>
          <a:p>
            <a:pPr lvl="1"/>
            <a:r>
              <a:rPr lang="en-US" sz="2800" dirty="0"/>
              <a:t>How we’d like people to talk about the issue</a:t>
            </a:r>
            <a:br>
              <a:rPr lang="en-US" sz="2800" dirty="0"/>
            </a:br>
            <a:endParaRPr lang="en-US" sz="2800" dirty="0"/>
          </a:p>
          <a:p>
            <a:r>
              <a:rPr lang="en-US" sz="3600" dirty="0"/>
              <a:t>Talked to lots of people about campaigning together </a:t>
            </a:r>
          </a:p>
        </p:txBody>
      </p:sp>
    </p:spTree>
    <p:extLst>
      <p:ext uri="{BB962C8B-B14F-4D97-AF65-F5344CB8AC3E}">
        <p14:creationId xmlns:p14="http://schemas.microsoft.com/office/powerpoint/2010/main" val="258410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28" y="1789114"/>
            <a:ext cx="2511770" cy="2517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32922F-3B2D-8B4E-8569-A449C47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r>
              <a:rPr lang="en-US" b="1" dirty="0">
                <a:solidFill>
                  <a:srgbClr val="EB5587"/>
                </a:solidFill>
              </a:rPr>
              <a:t>So how do you think we should we talk about destitution?</a:t>
            </a: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endParaRPr lang="en-US" dirty="0"/>
          </a:p>
        </p:txBody>
      </p:sp>
      <p:pic>
        <p:nvPicPr>
          <p:cNvPr id="1026" name="Picture 2" descr="I hate talking to people: 7 Reasons Why and How to Overcome | Loopward">
            <a:extLst>
              <a:ext uri="{FF2B5EF4-FFF2-40B4-BE49-F238E27FC236}">
                <a16:creationId xmlns:a16="http://schemas.microsoft.com/office/drawing/2014/main" id="{A8921F26-4D0B-3443-8F55-EFBAD17640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" y="1789114"/>
            <a:ext cx="69621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0F5B6-94B7-2941-BC3C-6CC2196CC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CF8C7-BAD8-C147-A380-199A059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587"/>
                </a:solidFill>
              </a:rPr>
              <a:t>Over to you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631B-FD4F-984B-9B74-2648CB612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Create a sentence to explain destitution without using the word destitution!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Or, if that is too hard (which it probably is) come up with some words and phrases which would help a  spaceman understand</a:t>
            </a:r>
          </a:p>
        </p:txBody>
      </p:sp>
      <p:pic>
        <p:nvPicPr>
          <p:cNvPr id="2052" name="Picture 4" descr="Animated Alien - Transparent Background Alien Cartoon, HD Png Download -  kindpng">
            <a:extLst>
              <a:ext uri="{FF2B5EF4-FFF2-40B4-BE49-F238E27FC236}">
                <a16:creationId xmlns:a16="http://schemas.microsoft.com/office/drawing/2014/main" id="{E124DA15-143B-F640-9483-8BF0ED0DC1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1216819"/>
            <a:ext cx="25273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6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C7-BAD8-C147-A380-199A059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587"/>
                </a:solidFill>
              </a:rPr>
              <a:t>Next steps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631B-FD4F-984B-9B74-2648CB612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More research</a:t>
            </a:r>
          </a:p>
          <a:p>
            <a:r>
              <a:rPr lang="en-US" sz="3600" dirty="0"/>
              <a:t>Testing some new messages</a:t>
            </a:r>
          </a:p>
          <a:p>
            <a:r>
              <a:rPr lang="en-US" sz="3600" dirty="0"/>
              <a:t>Checking back in with our expert panel</a:t>
            </a:r>
          </a:p>
          <a:p>
            <a:r>
              <a:rPr lang="en-US" sz="3600" dirty="0"/>
              <a:t>Creating some content and packages to help communicate better</a:t>
            </a:r>
          </a:p>
        </p:txBody>
      </p:sp>
      <p:pic>
        <p:nvPicPr>
          <p:cNvPr id="2060" name="Picture 12" descr="Join us &amp; 240+ others in #TogetherWithRefugees | City of Sanctuary UK">
            <a:extLst>
              <a:ext uri="{FF2B5EF4-FFF2-40B4-BE49-F238E27FC236}">
                <a16:creationId xmlns:a16="http://schemas.microsoft.com/office/drawing/2014/main" id="{EEF76CD2-9F4C-F642-833B-230ABB1FD3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11437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92C04E-BDF8-D344-BE05-E3B6E171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4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A3CCB-2DCD-3E4B-AAC7-9519842E079B}"/>
              </a:ext>
            </a:extLst>
          </p:cNvPr>
          <p:cNvSpPr txBox="1"/>
          <p:nvPr/>
        </p:nvSpPr>
        <p:spPr>
          <a:xfrm>
            <a:off x="0" y="2875979"/>
            <a:ext cx="118654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EB5587"/>
                </a:solidFill>
                <a:latin typeface="Vesper Libre"/>
                <a:cs typeface="Vesper Libre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663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226A828-33BD-BA46-A38D-CA2E6D5FEFED}"/>
              </a:ext>
            </a:extLst>
          </p:cNvPr>
          <p:cNvSpPr/>
          <p:nvPr/>
        </p:nvSpPr>
        <p:spPr>
          <a:xfrm>
            <a:off x="123092" y="123093"/>
            <a:ext cx="11922370" cy="6529034"/>
          </a:xfrm>
          <a:prstGeom prst="frame">
            <a:avLst>
              <a:gd name="adj1" fmla="val 629"/>
            </a:avLst>
          </a:prstGeom>
          <a:solidFill>
            <a:srgbClr val="EB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1876E-C92C-E743-AAFF-03728E8E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587"/>
                </a:solidFill>
              </a:rPr>
              <a:t>How we’ll spend our time together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D6E85-1A3B-224B-B0D9-E156CFE3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overview about what framing means &amp; why it matters</a:t>
            </a:r>
          </a:p>
          <a:p>
            <a:r>
              <a:rPr lang="en-US" sz="3200" dirty="0"/>
              <a:t>Why we want to find different ways of talking about destitution</a:t>
            </a:r>
          </a:p>
          <a:p>
            <a:r>
              <a:rPr lang="en-US" sz="3200" dirty="0"/>
              <a:t>What we’ve done so far</a:t>
            </a:r>
          </a:p>
          <a:p>
            <a:r>
              <a:rPr lang="en-US" sz="3200" dirty="0"/>
              <a:t>How you can get involved</a:t>
            </a:r>
          </a:p>
          <a:p>
            <a:endParaRPr lang="en-GB" i="1" dirty="0">
              <a:solidFill>
                <a:srgbClr val="EB5587"/>
              </a:solidFill>
              <a:latin typeface="Vesper Libre"/>
              <a:cs typeface="Vesper Libre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EB5587"/>
                </a:solidFill>
                <a:latin typeface="Vesper Libre"/>
                <a:cs typeface="Vesper Libre"/>
              </a:rPr>
              <a:t>If you have questions, please do ask, I am here to learn from you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3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226A828-33BD-BA46-A38D-CA2E6D5FEFED}"/>
              </a:ext>
            </a:extLst>
          </p:cNvPr>
          <p:cNvSpPr/>
          <p:nvPr/>
        </p:nvSpPr>
        <p:spPr>
          <a:xfrm>
            <a:off x="123092" y="123093"/>
            <a:ext cx="11922370" cy="6529034"/>
          </a:xfrm>
          <a:prstGeom prst="frame">
            <a:avLst>
              <a:gd name="adj1" fmla="val 629"/>
            </a:avLst>
          </a:prstGeom>
          <a:solidFill>
            <a:srgbClr val="EB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1876E-C92C-E743-AAFF-03728E8E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587"/>
                </a:solidFill>
              </a:rPr>
              <a:t>Where is the public 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D6E85-1A3B-224B-B0D9-E156CFE3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Immigration is something the UK public cares about </a:t>
            </a:r>
          </a:p>
          <a:p>
            <a:pPr lvl="1"/>
            <a:r>
              <a:rPr lang="en-US" sz="2800" dirty="0"/>
              <a:t>25% are migration liberals (immigration is good)</a:t>
            </a:r>
          </a:p>
          <a:p>
            <a:pPr lvl="1"/>
            <a:r>
              <a:rPr lang="en-US" sz="2800" dirty="0"/>
              <a:t>25% reject migration </a:t>
            </a:r>
          </a:p>
          <a:p>
            <a:pPr lvl="1"/>
            <a:r>
              <a:rPr lang="en-US" sz="2800" dirty="0"/>
              <a:t>50% have ,mixed views</a:t>
            </a:r>
          </a:p>
          <a:p>
            <a:r>
              <a:rPr lang="en-US" dirty="0"/>
              <a:t>The government (and many governments of the past) feel they need to be tough on immigration</a:t>
            </a:r>
          </a:p>
          <a:p>
            <a:r>
              <a:rPr lang="en-US" dirty="0"/>
              <a:t>The media is OBSESSED with immigration </a:t>
            </a:r>
          </a:p>
          <a:p>
            <a:r>
              <a:rPr lang="en-US" dirty="0"/>
              <a:t>Much of the discussion ignores the fact that migration is about people like you!</a:t>
            </a:r>
          </a:p>
        </p:txBody>
      </p:sp>
    </p:spTree>
    <p:extLst>
      <p:ext uri="{BB962C8B-B14F-4D97-AF65-F5344CB8AC3E}">
        <p14:creationId xmlns:p14="http://schemas.microsoft.com/office/powerpoint/2010/main" val="351309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64B06E9-3B24-471F-B9B4-2FB233A8CB68}"/>
              </a:ext>
            </a:extLst>
          </p:cNvPr>
          <p:cNvGrpSpPr>
            <a:grpSpLocks noChangeAspect="1"/>
          </p:cNvGrpSpPr>
          <p:nvPr/>
        </p:nvGrpSpPr>
        <p:grpSpPr>
          <a:xfrm>
            <a:off x="5535736" y="3259102"/>
            <a:ext cx="4043955" cy="1365049"/>
            <a:chOff x="3941984" y="3353115"/>
            <a:chExt cx="3419397" cy="11542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F7173E9-EAB6-491F-A7A0-CFFEC268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811" t="58454" r="20641" b="22917"/>
            <a:stretch/>
          </p:blipFill>
          <p:spPr>
            <a:xfrm>
              <a:off x="3941984" y="3798480"/>
              <a:ext cx="3419397" cy="7088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9DE760F-D84A-4585-9C3C-B9510F41F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108" b="74110"/>
            <a:stretch/>
          </p:blipFill>
          <p:spPr>
            <a:xfrm>
              <a:off x="3941984" y="3353115"/>
              <a:ext cx="2018292" cy="42301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C0983E-7E0F-48D4-A52E-3F6E834D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50" y="557709"/>
            <a:ext cx="3492301" cy="2481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045" y="2870881"/>
            <a:ext cx="3554939" cy="26764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F6C259-D0D4-413B-8AE6-6A9FC3D78E68}"/>
              </a:ext>
            </a:extLst>
          </p:cNvPr>
          <p:cNvGrpSpPr>
            <a:grpSpLocks noChangeAspect="1"/>
          </p:cNvGrpSpPr>
          <p:nvPr/>
        </p:nvGrpSpPr>
        <p:grpSpPr>
          <a:xfrm>
            <a:off x="434271" y="3311711"/>
            <a:ext cx="2439926" cy="2508362"/>
            <a:chOff x="4514285" y="2514668"/>
            <a:chExt cx="3713658" cy="38178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76BADF-1C94-4D57-8BA6-C444ADC72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774" t="19957" r="36370" b="8866"/>
            <a:stretch/>
          </p:blipFill>
          <p:spPr>
            <a:xfrm>
              <a:off x="4514286" y="3017816"/>
              <a:ext cx="3713657" cy="33146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C62B97-A874-45A2-8905-2140F043D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444" r="55144" b="80388"/>
            <a:stretch/>
          </p:blipFill>
          <p:spPr>
            <a:xfrm>
              <a:off x="4514285" y="2514668"/>
              <a:ext cx="3713657" cy="613249"/>
            </a:xfrm>
            <a:prstGeom prst="rect">
              <a:avLst/>
            </a:prstGeom>
          </p:spPr>
        </p:pic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4226A828-33BD-BA46-A38D-CA2E6D5FEFED}"/>
              </a:ext>
            </a:extLst>
          </p:cNvPr>
          <p:cNvSpPr/>
          <p:nvPr/>
        </p:nvSpPr>
        <p:spPr>
          <a:xfrm>
            <a:off x="0" y="47194"/>
            <a:ext cx="11922370" cy="6529034"/>
          </a:xfrm>
          <a:prstGeom prst="frame">
            <a:avLst>
              <a:gd name="adj1" fmla="val 629"/>
            </a:avLst>
          </a:prstGeom>
          <a:solidFill>
            <a:srgbClr val="EB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A3CCB-2DCD-3E4B-AAC7-9519842E079B}"/>
              </a:ext>
            </a:extLst>
          </p:cNvPr>
          <p:cNvSpPr txBox="1"/>
          <p:nvPr/>
        </p:nvSpPr>
        <p:spPr>
          <a:xfrm>
            <a:off x="3154736" y="525514"/>
            <a:ext cx="58399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EB5587"/>
                </a:solidFill>
                <a:latin typeface="Vesper Libre"/>
                <a:cs typeface="Vesper Libre"/>
              </a:rPr>
              <a:t>What we do</a:t>
            </a:r>
          </a:p>
        </p:txBody>
      </p:sp>
      <p:pic>
        <p:nvPicPr>
          <p:cNvPr id="8" name="Picture 7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270" y="1236316"/>
            <a:ext cx="2747972" cy="1562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1E3246-40BB-47CE-A945-D1E78A6B3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4725" y="525514"/>
            <a:ext cx="2280795" cy="2238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EE4F2-0211-4388-BCCA-9CD997F29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7380" y="4898651"/>
            <a:ext cx="5389331" cy="1554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0D9E8-EE7F-41A8-9E5C-C59D1EBBAD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3344" y="1313216"/>
            <a:ext cx="2280795" cy="31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28" y="1789114"/>
            <a:ext cx="2511770" cy="2517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32922F-3B2D-8B4E-8569-A449C47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r>
              <a:rPr lang="en-US" b="1" dirty="0">
                <a:solidFill>
                  <a:srgbClr val="EB5587"/>
                </a:solidFill>
              </a:rPr>
              <a:t>So what is framing?</a:t>
            </a: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endParaRPr lang="en-US" dirty="0"/>
          </a:p>
        </p:txBody>
      </p:sp>
      <p:pic>
        <p:nvPicPr>
          <p:cNvPr id="1039" name="Picture 15" descr="Framing Effect: How It Affects UX Testing &amp; Design Choices">
            <a:extLst>
              <a:ext uri="{FF2B5EF4-FFF2-40B4-BE49-F238E27FC236}">
                <a16:creationId xmlns:a16="http://schemas.microsoft.com/office/drawing/2014/main" id="{CD52AE6B-D4EF-6746-A64D-79D60688D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8061"/>
            <a:ext cx="6271953" cy="35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6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A3CCB-2DCD-3E4B-AAC7-9519842E079B}"/>
              </a:ext>
            </a:extLst>
          </p:cNvPr>
          <p:cNvSpPr txBox="1"/>
          <p:nvPr/>
        </p:nvSpPr>
        <p:spPr>
          <a:xfrm>
            <a:off x="192947" y="591991"/>
            <a:ext cx="118654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EB5587"/>
                </a:solidFill>
                <a:latin typeface="Vesper Libre"/>
                <a:cs typeface="Vesper Libre"/>
              </a:rPr>
              <a:t> When we talk about framing we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631B-FD4F-984B-9B74-2648CB61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How we talk about an issue in a certain way </a:t>
            </a:r>
            <a:br>
              <a:rPr lang="en-US" sz="3600" dirty="0"/>
            </a:br>
            <a:endParaRPr lang="en-US" sz="3600" dirty="0"/>
          </a:p>
          <a:p>
            <a:pPr lvl="1"/>
            <a:r>
              <a:rPr lang="en-US" sz="3200" dirty="0"/>
              <a:t>The stories and histories we choose to talk about a subject</a:t>
            </a:r>
          </a:p>
          <a:p>
            <a:pPr lvl="1"/>
            <a:r>
              <a:rPr lang="en-US" sz="3200" dirty="0"/>
              <a:t>The images we use to illustrate an issue</a:t>
            </a:r>
          </a:p>
          <a:p>
            <a:pPr lvl="1"/>
            <a:r>
              <a:rPr lang="en-US" sz="3200" dirty="0"/>
              <a:t>The word and phrases we use to help people understand something they know nothing / little about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Often called ‘a narrative’</a:t>
            </a:r>
          </a:p>
        </p:txBody>
      </p:sp>
    </p:spTree>
    <p:extLst>
      <p:ext uri="{BB962C8B-B14F-4D97-AF65-F5344CB8AC3E}">
        <p14:creationId xmlns:p14="http://schemas.microsoft.com/office/powerpoint/2010/main" val="309781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4226A828-33BD-BA46-A38D-CA2E6D5FEFED}"/>
              </a:ext>
            </a:extLst>
          </p:cNvPr>
          <p:cNvSpPr/>
          <p:nvPr/>
        </p:nvSpPr>
        <p:spPr>
          <a:xfrm>
            <a:off x="123092" y="123093"/>
            <a:ext cx="11922370" cy="6529034"/>
          </a:xfrm>
          <a:prstGeom prst="frame">
            <a:avLst>
              <a:gd name="adj1" fmla="val 629"/>
            </a:avLst>
          </a:prstGeom>
          <a:solidFill>
            <a:srgbClr val="EB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1876E-C92C-E743-AAFF-03728E8E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B5587"/>
                </a:solidFill>
                <a:latin typeface="Vesper Libre"/>
                <a:cs typeface="Vesper Libre"/>
              </a:rPr>
              <a:t>Why are ‘narratives’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D6E85-1A3B-224B-B0D9-E156CFE3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Provide a simple, engaging easy way of talking about a problem or issue</a:t>
            </a:r>
          </a:p>
          <a:p>
            <a:r>
              <a:rPr lang="en-US" sz="4800" dirty="0"/>
              <a:t>They can persuade people to be on your side</a:t>
            </a:r>
          </a:p>
          <a:p>
            <a:r>
              <a:rPr lang="en-US" sz="4800" dirty="0"/>
              <a:t>Connect with people in a different way </a:t>
            </a:r>
          </a:p>
          <a:p>
            <a:r>
              <a:rPr lang="en-US" sz="4800" dirty="0"/>
              <a:t>Help change perceptions about an issue or cause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12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28" y="1789114"/>
            <a:ext cx="2511770" cy="25178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32922F-3B2D-8B4E-8569-A449C47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br>
              <a:rPr lang="en-US" b="1" dirty="0">
                <a:solidFill>
                  <a:srgbClr val="EB5587"/>
                </a:solidFill>
              </a:rPr>
            </a:br>
            <a:endParaRPr lang="en-US" dirty="0"/>
          </a:p>
        </p:txBody>
      </p:sp>
      <p:pic>
        <p:nvPicPr>
          <p:cNvPr id="1041" name="Picture 17" descr="Framing effect - Biases &amp;amp; Heuristics | The Decision Lab">
            <a:extLst>
              <a:ext uri="{FF2B5EF4-FFF2-40B4-BE49-F238E27FC236}">
                <a16:creationId xmlns:a16="http://schemas.microsoft.com/office/drawing/2014/main" id="{ED418A13-3634-CC46-8E56-FA740E3C78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748145"/>
            <a:ext cx="7024760" cy="54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8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164309"/>
            <a:ext cx="11924810" cy="6529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A3CCB-2DCD-3E4B-AAC7-9519842E079B}"/>
              </a:ext>
            </a:extLst>
          </p:cNvPr>
          <p:cNvSpPr txBox="1"/>
          <p:nvPr/>
        </p:nvSpPr>
        <p:spPr>
          <a:xfrm>
            <a:off x="192947" y="591991"/>
            <a:ext cx="118654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EB5587"/>
                </a:solidFill>
                <a:latin typeface="Vesper Libre"/>
                <a:cs typeface="Vesper Libre"/>
              </a:rPr>
              <a:t> How do we create a narrative?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631B-FD4F-984B-9B74-2648CB61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Understand the problem</a:t>
            </a:r>
          </a:p>
          <a:p>
            <a:endParaRPr lang="en-US" sz="3600" dirty="0"/>
          </a:p>
          <a:p>
            <a:r>
              <a:rPr lang="en-US" sz="3600" dirty="0"/>
              <a:t>Get to know how people are already talking about the issue and why that can be helpful or harmful</a:t>
            </a:r>
          </a:p>
          <a:p>
            <a:endParaRPr lang="en-US" sz="3600" dirty="0"/>
          </a:p>
          <a:p>
            <a:r>
              <a:rPr lang="en-US" sz="3600" dirty="0"/>
              <a:t>Find simple, value-based ways of talking about the problem</a:t>
            </a:r>
          </a:p>
        </p:txBody>
      </p:sp>
    </p:spTree>
    <p:extLst>
      <p:ext uri="{BB962C8B-B14F-4D97-AF65-F5344CB8AC3E}">
        <p14:creationId xmlns:p14="http://schemas.microsoft.com/office/powerpoint/2010/main" val="16068005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ng Roots presentation" id="{2350E4D6-8757-5841-8FAD-E896C250F8D8}" vid="{A5AD2626-1694-0942-980D-B2A0B9FC9B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E7A991C8F6742BB9D9B53C23829BA" ma:contentTypeVersion="13" ma:contentTypeDescription="Create a new document." ma:contentTypeScope="" ma:versionID="10fc5de356e4888bd1c2e28ce3d154ab">
  <xsd:schema xmlns:xsd="http://www.w3.org/2001/XMLSchema" xmlns:xs="http://www.w3.org/2001/XMLSchema" xmlns:p="http://schemas.microsoft.com/office/2006/metadata/properties" xmlns:ns2="fc1b8934-41f2-4849-b076-737d8d6765b7" xmlns:ns3="85b7f592-9584-4fd3-ad51-79f50443d5c2" targetNamespace="http://schemas.microsoft.com/office/2006/metadata/properties" ma:root="true" ma:fieldsID="c94525b42314330329cba34de07c2857" ns2:_="" ns3:_="">
    <xsd:import namespace="fc1b8934-41f2-4849-b076-737d8d6765b7"/>
    <xsd:import namespace="85b7f592-9584-4fd3-ad51-79f50443d5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8934-41f2-4849-b076-737d8d676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7f592-9584-4fd3-ad51-79f50443d5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BF8EF1-7FB8-489E-9691-DD21F812BE38}"/>
</file>

<file path=customXml/itemProps2.xml><?xml version="1.0" encoding="utf-8"?>
<ds:datastoreItem xmlns:ds="http://schemas.openxmlformats.org/officeDocument/2006/customXml" ds:itemID="{C4925EB7-4B2E-453E-93D4-173A30FBA168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60daa9a6-e7a8-4489-b469-ec8b14ddd8a2"/>
    <ds:schemaRef ds:uri="20925492-1a4d-40db-836b-6a24fd39d87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EAF54BC-0666-481C-B2DB-8FB0ADF2BF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</TotalTime>
  <Words>622</Words>
  <Application>Microsoft Macintosh PowerPoint</Application>
  <PresentationFormat>Widescreen</PresentationFormat>
  <Paragraphs>79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Calibri Light</vt:lpstr>
      <vt:lpstr>Vesper Libre</vt:lpstr>
      <vt:lpstr>Custom Design</vt:lpstr>
      <vt:lpstr>      Talking about destitution  - why narratives and framing are important     </vt:lpstr>
      <vt:lpstr>How we’ll spend our time together</vt:lpstr>
      <vt:lpstr>Where is the public at?</vt:lpstr>
      <vt:lpstr>PowerPoint Presentation</vt:lpstr>
      <vt:lpstr>       So what is framing?       </vt:lpstr>
      <vt:lpstr>PowerPoint Presentation</vt:lpstr>
      <vt:lpstr>Why are ‘narratives’ important?</vt:lpstr>
      <vt:lpstr>              </vt:lpstr>
      <vt:lpstr>PowerPoint Presentation</vt:lpstr>
      <vt:lpstr>Why can’t we just talk about rights? </vt:lpstr>
      <vt:lpstr>       What’s a value?!       </vt:lpstr>
      <vt:lpstr>What have we done so far?</vt:lpstr>
      <vt:lpstr>       So how do you think we should we talk about destitution?       </vt:lpstr>
      <vt:lpstr>Over to you </vt:lpstr>
      <vt:lpstr>Next steps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social media</dc:title>
  <dc:creator>Katherine Maxwell-Rose</dc:creator>
  <cp:lastModifiedBy>Emma Harrison</cp:lastModifiedBy>
  <cp:revision>23</cp:revision>
  <dcterms:created xsi:type="dcterms:W3CDTF">2019-10-24T09:00:50Z</dcterms:created>
  <dcterms:modified xsi:type="dcterms:W3CDTF">2021-11-12T15:44:46Z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0x010100E97E7A991C8F6742BB9D9B53C23829BA</vt:lpwstr>
  </property>
</Properties>
</file>