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1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ABFECEC0-9A1B-442A-9189-A2526397512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4E1C71D4-79F8-4030-9B5B-792518D10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733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56071E8E-127B-4E72-A18C-079BDD5A1756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BF55A672-41C9-4A28-B32B-E5BFE64A7D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70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552226-CA5E-4BD6-9987-5B4F79D4CCCD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BB6D5F-0C49-4DEF-B914-D25CA4B018E7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77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fld id="{0E552226-CA5E-4BD6-9987-5B4F79D4CCCD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/>
          <a:lstStyle/>
          <a:p>
            <a:fld id="{A4BB6D5F-0C49-4DEF-B914-D25CA4B01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fld id="{0E552226-CA5E-4BD6-9987-5B4F79D4CCCD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/>
          <a:lstStyle/>
          <a:p>
            <a:fld id="{A4BB6D5F-0C49-4DEF-B914-D25CA4B01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17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5964936" cy="13563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fld id="{0E552226-CA5E-4BD6-9987-5B4F79D4CCCD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/>
          <a:lstStyle/>
          <a:p>
            <a:fld id="{A4BB6D5F-0C49-4DEF-B914-D25CA4B018E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16" y="1103967"/>
            <a:ext cx="2078084" cy="82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81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fld id="{0E552226-CA5E-4BD6-9987-5B4F79D4CCCD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/>
          <a:lstStyle/>
          <a:p>
            <a:fld id="{A4BB6D5F-0C49-4DEF-B914-D25CA4B018E7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37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fld id="{0E552226-CA5E-4BD6-9987-5B4F79D4CCCD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/>
          <a:lstStyle/>
          <a:p>
            <a:fld id="{A4BB6D5F-0C49-4DEF-B914-D25CA4B01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45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fld id="{0E552226-CA5E-4BD6-9987-5B4F79D4CCCD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/>
          <a:lstStyle/>
          <a:p>
            <a:fld id="{A4BB6D5F-0C49-4DEF-B914-D25CA4B01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05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fld id="{0E552226-CA5E-4BD6-9987-5B4F79D4CCCD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/>
          <a:lstStyle/>
          <a:p>
            <a:fld id="{A4BB6D5F-0C49-4DEF-B914-D25CA4B01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2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fld id="{0E552226-CA5E-4BD6-9987-5B4F79D4CCCD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/>
          <a:lstStyle/>
          <a:p>
            <a:fld id="{A4BB6D5F-0C49-4DEF-B914-D25CA4B01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18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fld id="{0E552226-CA5E-4BD6-9987-5B4F79D4CCCD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/>
          <a:lstStyle/>
          <a:p>
            <a:fld id="{A4BB6D5F-0C49-4DEF-B914-D25CA4B01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12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fld id="{0E552226-CA5E-4BD6-9987-5B4F79D4CCCD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/>
          <a:lstStyle/>
          <a:p>
            <a:fld id="{A4BB6D5F-0C49-4DEF-B914-D25CA4B01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02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8294914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538990" y="609601"/>
            <a:ext cx="2030528" cy="135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53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ath.miller@Calderdale.gov.uk" TargetMode="External"/><Relationship Id="rId2" Type="http://schemas.openxmlformats.org/officeDocument/2006/relationships/hyperlink" Target="mailto:Vicky.Ledwidge@staugustinescentrehalifax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 algn="ctr">
              <a:lnSpc>
                <a:spcPct val="100000"/>
              </a:lnSpc>
              <a:buNone/>
            </a:pPr>
            <a:r>
              <a:rPr lang="en-GB" sz="6600" b="1" dirty="0" smtClean="0">
                <a:latin typeface="Calibri" panose="020F0502020204030204" pitchFamily="34" charset="0"/>
              </a:rPr>
              <a:t>St</a:t>
            </a:r>
            <a:r>
              <a:rPr lang="en-GB" sz="6600" b="1" dirty="0">
                <a:latin typeface="Calibri" panose="020F0502020204030204" pitchFamily="34" charset="0"/>
              </a:rPr>
              <a:t>. Augustine’s </a:t>
            </a:r>
            <a:r>
              <a:rPr lang="en-GB" sz="6600" b="1" dirty="0" smtClean="0">
                <a:latin typeface="Calibri" panose="020F0502020204030204" pitchFamily="34" charset="0"/>
              </a:rPr>
              <a:t>Centre &amp; Calderdale Metropolitan Borough Council</a:t>
            </a:r>
            <a:endParaRPr lang="en-GB" sz="6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66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How we started: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Small hosting scheme in place</a:t>
            </a:r>
          </a:p>
          <a:p>
            <a:pPr lvl="0"/>
            <a:r>
              <a:rPr lang="en-GB" sz="2800" dirty="0">
                <a:latin typeface="Calibri" panose="020F0502020204030204" pitchFamily="34" charset="0"/>
              </a:rPr>
              <a:t>Seed funding </a:t>
            </a:r>
            <a:r>
              <a:rPr lang="en-GB" sz="2800" dirty="0" smtClean="0">
                <a:latin typeface="Calibri" panose="020F0502020204030204" pitchFamily="34" charset="0"/>
              </a:rPr>
              <a:t>via NACCOM in 2015 – staff time to review and hone our hosting scheme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Impact of Refugee Crisis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No direct access hostels in Calderdale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Approachable CMBC team</a:t>
            </a:r>
          </a:p>
          <a:p>
            <a:pPr marL="45720" lvl="0" indent="0">
              <a:buNone/>
            </a:pPr>
            <a:endParaRPr lang="en-GB" sz="2800" dirty="0">
              <a:latin typeface="Calibri" panose="020F0502020204030204" pitchFamily="34" charset="0"/>
            </a:endParaRPr>
          </a:p>
          <a:p>
            <a:pPr lvl="2"/>
            <a:endParaRPr lang="en-GB" sz="2000" dirty="0"/>
          </a:p>
          <a:p>
            <a:pPr marL="548640" lvl="2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615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How we started: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Community Foundation for Calderdale Strategic grant – 2016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Dedicated worker started in January 2017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Year 1 stats:</a:t>
            </a:r>
          </a:p>
          <a:p>
            <a:pPr lvl="1"/>
            <a:r>
              <a:rPr lang="en-GB" sz="2600" dirty="0" smtClean="0">
                <a:latin typeface="Calibri" panose="020F0502020204030204" pitchFamily="34" charset="0"/>
              </a:rPr>
              <a:t>1698 nights of accommodation</a:t>
            </a:r>
          </a:p>
          <a:p>
            <a:pPr lvl="1"/>
            <a:r>
              <a:rPr lang="en-GB" sz="2600" dirty="0" smtClean="0">
                <a:latin typeface="Calibri" panose="020F0502020204030204" pitchFamily="34" charset="0"/>
              </a:rPr>
              <a:t>18 individuals</a:t>
            </a:r>
          </a:p>
          <a:p>
            <a:pPr lvl="1"/>
            <a:r>
              <a:rPr lang="en-GB" sz="2600" dirty="0" smtClean="0">
                <a:latin typeface="Calibri" panose="020F0502020204030204" pitchFamily="34" charset="0"/>
              </a:rPr>
              <a:t>324 housing related 1-1 advice sessions &amp; additional training sessions</a:t>
            </a:r>
          </a:p>
          <a:p>
            <a:pPr lvl="2"/>
            <a:endParaRPr lang="en-GB" sz="2400" dirty="0" smtClean="0">
              <a:latin typeface="Calibri" panose="020F0502020204030204" pitchFamily="34" charset="0"/>
            </a:endParaRPr>
          </a:p>
          <a:p>
            <a:pPr lvl="0"/>
            <a:endParaRPr lang="en-GB" sz="2800" dirty="0">
              <a:latin typeface="Calibri" panose="020F0502020204030204" pitchFamily="34" charset="0"/>
            </a:endParaRPr>
          </a:p>
          <a:p>
            <a:pPr lvl="2"/>
            <a:endParaRPr lang="en-GB" sz="2000" dirty="0"/>
          </a:p>
          <a:p>
            <a:pPr marL="548640" lvl="2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0489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CMBC – the benefits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endParaRPr lang="en-GB" sz="2400" dirty="0" smtClean="0">
              <a:latin typeface="Calibri" panose="020F0502020204030204" pitchFamily="34" charset="0"/>
            </a:endParaRP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Well established charity already working with Refugees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Referral pathways already in place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This formalised the arrangement!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Funded a dedicated worker at St. Augustine’s to streamline the process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Early intervention</a:t>
            </a:r>
          </a:p>
          <a:p>
            <a:pPr lvl="0"/>
            <a:endParaRPr lang="en-GB" sz="2800" dirty="0">
              <a:latin typeface="Calibri" panose="020F0502020204030204" pitchFamily="34" charset="0"/>
            </a:endParaRPr>
          </a:p>
          <a:p>
            <a:pPr lvl="2"/>
            <a:endParaRPr lang="en-GB" sz="2000" dirty="0"/>
          </a:p>
          <a:p>
            <a:pPr marL="548640" lvl="2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85906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St. Augustine’s – the benefits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Money!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Support and training from CMBC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Rise in professionalism and standards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Increase in our capacity to help people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Seat on Homelessness Strategy Board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Capacity for joint working with other charities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lvl="2"/>
            <a:endParaRPr lang="en-GB" sz="2400" dirty="0" smtClean="0">
              <a:latin typeface="Calibri" panose="020F0502020204030204" pitchFamily="34" charset="0"/>
            </a:endParaRPr>
          </a:p>
          <a:p>
            <a:pPr lvl="0"/>
            <a:endParaRPr lang="en-GB" sz="2800" dirty="0">
              <a:latin typeface="Calibri" panose="020F0502020204030204" pitchFamily="34" charset="0"/>
            </a:endParaRPr>
          </a:p>
          <a:p>
            <a:pPr lvl="2"/>
            <a:endParaRPr lang="en-GB" sz="2000" dirty="0"/>
          </a:p>
          <a:p>
            <a:pPr marL="548640" lvl="2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70316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Future plans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endParaRPr lang="en-GB" sz="2400" dirty="0" smtClean="0">
              <a:latin typeface="Calibri" panose="020F0502020204030204" pitchFamily="34" charset="0"/>
            </a:endParaRP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Joined up working under Homelessness Reduction Act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Cross pollination with training and support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Streamlined specialist advice provision for clients</a:t>
            </a:r>
            <a:endParaRPr lang="en-GB" sz="2800" dirty="0">
              <a:latin typeface="Calibri" panose="020F0502020204030204" pitchFamily="34" charset="0"/>
            </a:endParaRPr>
          </a:p>
          <a:p>
            <a:pPr lvl="0"/>
            <a:endParaRPr lang="en-GB" sz="2800" dirty="0" smtClean="0">
              <a:latin typeface="Calibri" panose="020F0502020204030204" pitchFamily="34" charset="0"/>
            </a:endParaRP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Above all, people have a bed!</a:t>
            </a:r>
            <a:endParaRPr lang="en-GB" sz="2800" dirty="0">
              <a:latin typeface="Calibri" panose="020F0502020204030204" pitchFamily="34" charset="0"/>
            </a:endParaRPr>
          </a:p>
          <a:p>
            <a:pPr lvl="2"/>
            <a:endParaRPr lang="en-GB" sz="2000" dirty="0"/>
          </a:p>
          <a:p>
            <a:pPr marL="548640" lvl="2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0511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Our contact details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endParaRPr lang="en-GB" sz="2400" dirty="0" smtClean="0">
              <a:latin typeface="Calibri" panose="020F0502020204030204" pitchFamily="34" charset="0"/>
            </a:endParaRPr>
          </a:p>
          <a:p>
            <a:pPr marL="45720" lvl="0" indent="0" algn="ctr">
              <a:buNone/>
            </a:pPr>
            <a:r>
              <a:rPr lang="en-GB" sz="2800" b="1" dirty="0" smtClean="0">
                <a:latin typeface="Calibri" panose="020F0502020204030204" pitchFamily="34" charset="0"/>
              </a:rPr>
              <a:t>Vicky Ledwidge</a:t>
            </a:r>
          </a:p>
          <a:p>
            <a:pPr marL="45720" lvl="0" indent="0" algn="ctr">
              <a:buNone/>
            </a:pPr>
            <a:r>
              <a:rPr lang="en-GB" sz="2400" dirty="0" smtClean="0">
                <a:latin typeface="Calibri" panose="020F0502020204030204" pitchFamily="34" charset="0"/>
                <a:hlinkClick r:id="rId2"/>
              </a:rPr>
              <a:t>Vicky.Ledwidge@staugustinescentrehalifax.org.uk</a:t>
            </a:r>
            <a:endParaRPr lang="en-GB" sz="2400" dirty="0" smtClean="0">
              <a:latin typeface="Calibri" panose="020F0502020204030204" pitchFamily="34" charset="0"/>
            </a:endParaRPr>
          </a:p>
          <a:p>
            <a:pPr marL="45720" lvl="0" indent="0" algn="ctr"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01422 342719</a:t>
            </a:r>
            <a:endParaRPr lang="en-GB" sz="1800" dirty="0"/>
          </a:p>
          <a:p>
            <a:pPr marL="45720" lvl="0" indent="0" algn="ctr">
              <a:buNone/>
            </a:pPr>
            <a:endParaRPr lang="en-GB" sz="1800" dirty="0">
              <a:latin typeface="Calibri" panose="020F0502020204030204" pitchFamily="34" charset="0"/>
            </a:endParaRPr>
          </a:p>
          <a:p>
            <a:pPr marL="45720" indent="0" algn="ctr">
              <a:buNone/>
            </a:pPr>
            <a:r>
              <a:rPr lang="en-GB" sz="2800" b="1" dirty="0">
                <a:latin typeface="Calibri" panose="020F0502020204030204" pitchFamily="34" charset="0"/>
              </a:rPr>
              <a:t>Cath Miller</a:t>
            </a:r>
          </a:p>
          <a:p>
            <a:pPr marL="45720" indent="0" algn="ctr">
              <a:buNone/>
            </a:pPr>
            <a:r>
              <a:rPr lang="en-GB" sz="2400" dirty="0">
                <a:latin typeface="Calibri" panose="020F0502020204030204" pitchFamily="34" charset="0"/>
                <a:hlinkClick r:id="rId3"/>
              </a:rPr>
              <a:t>Cath.miller@Calderdale.gov.uk</a:t>
            </a:r>
            <a:endParaRPr lang="en-GB" sz="2400" dirty="0">
              <a:latin typeface="Calibri" panose="020F0502020204030204" pitchFamily="34" charset="0"/>
            </a:endParaRPr>
          </a:p>
          <a:p>
            <a:pPr marL="45720" indent="0" algn="ctr">
              <a:buNone/>
            </a:pPr>
            <a:r>
              <a:rPr lang="en-GB" sz="2400" dirty="0">
                <a:latin typeface="Calibri" panose="020F0502020204030204" pitchFamily="34" charset="0"/>
              </a:rPr>
              <a:t>01422 392450</a:t>
            </a:r>
          </a:p>
        </p:txBody>
      </p:sp>
    </p:spTree>
    <p:extLst>
      <p:ext uri="{BB962C8B-B14F-4D97-AF65-F5344CB8AC3E}">
        <p14:creationId xmlns:p14="http://schemas.microsoft.com/office/powerpoint/2010/main" val="5800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7E7A991C8F6742BB9D9B53C23829BA" ma:contentTypeVersion="5" ma:contentTypeDescription="Create a new document." ma:contentTypeScope="" ma:versionID="34c7b3c9bd63b135ff94a4488f457580">
  <xsd:schema xmlns:xsd="http://www.w3.org/2001/XMLSchema" xmlns:xs="http://www.w3.org/2001/XMLSchema" xmlns:p="http://schemas.microsoft.com/office/2006/metadata/properties" xmlns:ns2="fc1b8934-41f2-4849-b076-737d8d6765b7" targetNamespace="http://schemas.microsoft.com/office/2006/metadata/properties" ma:root="true" ma:fieldsID="d4d300ab79942864542eedde1a8e4294" ns2:_="">
    <xsd:import namespace="fc1b8934-41f2-4849-b076-737d8d6765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b8934-41f2-4849-b076-737d8d676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DB58AF-4FFD-4477-8356-5624C54BDF3E}"/>
</file>

<file path=customXml/itemProps2.xml><?xml version="1.0" encoding="utf-8"?>
<ds:datastoreItem xmlns:ds="http://schemas.openxmlformats.org/officeDocument/2006/customXml" ds:itemID="{66560DA3-FA29-4A12-8A69-3696183020EC}"/>
</file>

<file path=customXml/itemProps3.xml><?xml version="1.0" encoding="utf-8"?>
<ds:datastoreItem xmlns:ds="http://schemas.openxmlformats.org/officeDocument/2006/customXml" ds:itemID="{08A79F6D-AC2F-4AE5-9264-56CA0482C55F}"/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575</TotalTime>
  <Words>199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Corbel</vt:lpstr>
      <vt:lpstr>Basis</vt:lpstr>
      <vt:lpstr>PowerPoint Presentation</vt:lpstr>
      <vt:lpstr>How we started:</vt:lpstr>
      <vt:lpstr>How we started:</vt:lpstr>
      <vt:lpstr>CMBC – the benefits</vt:lpstr>
      <vt:lpstr>St. Augustine’s – the benefits</vt:lpstr>
      <vt:lpstr>Future plans</vt:lpstr>
      <vt:lpstr>Our contact details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Asylum – what is it?</dc:title>
  <dc:creator>Vicky Ledwidge</dc:creator>
  <cp:lastModifiedBy>Vicky Ledwidge</cp:lastModifiedBy>
  <cp:revision>56</cp:revision>
  <cp:lastPrinted>2015-06-03T08:59:57Z</cp:lastPrinted>
  <dcterms:created xsi:type="dcterms:W3CDTF">2015-01-08T14:08:56Z</dcterms:created>
  <dcterms:modified xsi:type="dcterms:W3CDTF">2018-05-21T13:31:44Z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0x010100E97E7A991C8F6742BB9D9B53C23829BA</vt:lpwstr>
  </property>
</Properties>
</file>