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9" r:id="rId3"/>
    <p:sldId id="260" r:id="rId4"/>
    <p:sldId id="272" r:id="rId5"/>
    <p:sldId id="273" r:id="rId6"/>
    <p:sldId id="274" r:id="rId7"/>
    <p:sldId id="261" r:id="rId8"/>
    <p:sldId id="275" r:id="rId9"/>
    <p:sldId id="278" r:id="rId10"/>
    <p:sldId id="276" r:id="rId11"/>
    <p:sldId id="277" r:id="rId12"/>
    <p:sldId id="279" r:id="rId13"/>
    <p:sldId id="280" r:id="rId14"/>
    <p:sldId id="281" r:id="rId15"/>
    <p:sldId id="282" r:id="rId16"/>
    <p:sldId id="283" r:id="rId17"/>
    <p:sldId id="284" r:id="rId18"/>
    <p:sldId id="285" r:id="rId19"/>
    <p:sldId id="262" r:id="rId20"/>
    <p:sldId id="256" r:id="rId21"/>
    <p:sldId id="257" r:id="rId22"/>
    <p:sldId id="263" r:id="rId23"/>
    <p:sldId id="264" r:id="rId24"/>
    <p:sldId id="265" r:id="rId25"/>
    <p:sldId id="266" r:id="rId26"/>
    <p:sldId id="271" r:id="rId27"/>
    <p:sldId id="270" r:id="rId28"/>
    <p:sldId id="269"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8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C3842-808C-42EA-9456-0443D2EA4079}" type="datetimeFigureOut">
              <a:rPr lang="en-GB" smtClean="0"/>
              <a:t>06/12/2016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8FE64-F56D-4433-8E2A-684BAA8CAAE5}" type="slidenum">
              <a:rPr lang="en-GB" smtClean="0"/>
              <a:t>‹#›</a:t>
            </a:fld>
            <a:endParaRPr lang="en-GB"/>
          </a:p>
        </p:txBody>
      </p:sp>
    </p:spTree>
    <p:extLst>
      <p:ext uri="{BB962C8B-B14F-4D97-AF65-F5344CB8AC3E}">
        <p14:creationId xmlns:p14="http://schemas.microsoft.com/office/powerpoint/2010/main" val="391005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F8FE64-F56D-4433-8E2A-684BAA8CAAE5}" type="slidenum">
              <a:rPr lang="en-GB" smtClean="0"/>
              <a:t>25</a:t>
            </a:fld>
            <a:endParaRPr lang="en-GB"/>
          </a:p>
        </p:txBody>
      </p:sp>
    </p:spTree>
    <p:extLst>
      <p:ext uri="{BB962C8B-B14F-4D97-AF65-F5344CB8AC3E}">
        <p14:creationId xmlns:p14="http://schemas.microsoft.com/office/powerpoint/2010/main" val="193164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647B7F-1AE7-4471-9497-2C30029D798D}" type="datetimeFigureOut">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112809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647B7F-1AE7-4471-9497-2C30029D798D}" type="datetimeFigureOut">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22207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647B7F-1AE7-4471-9497-2C30029D798D}" type="datetimeFigureOut">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242605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647B7F-1AE7-4471-9497-2C30029D798D}" type="datetimeFigureOut">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404747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647B7F-1AE7-4471-9497-2C30029D798D}" type="datetimeFigureOut">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323278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647B7F-1AE7-4471-9497-2C30029D798D}" type="datetimeFigureOut">
              <a:rPr lang="en-GB" smtClean="0"/>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161877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647B7F-1AE7-4471-9497-2C30029D798D}" type="datetimeFigureOut">
              <a:rPr lang="en-GB" smtClean="0"/>
              <a:t>06/12/2016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121427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647B7F-1AE7-4471-9497-2C30029D798D}" type="datetimeFigureOut">
              <a:rPr lang="en-GB" smtClean="0"/>
              <a:t>06/12/2016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224167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47B7F-1AE7-4471-9497-2C30029D798D}" type="datetimeFigureOut">
              <a:rPr lang="en-GB" smtClean="0"/>
              <a:t>06/12/2016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176045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647B7F-1AE7-4471-9497-2C30029D798D}" type="datetimeFigureOut">
              <a:rPr lang="en-GB" smtClean="0"/>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17219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647B7F-1AE7-4471-9497-2C30029D798D}" type="datetimeFigureOut">
              <a:rPr lang="en-GB" smtClean="0"/>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C6D6D-4BA7-476F-B7A3-714B5309C7A9}" type="slidenum">
              <a:rPr lang="en-GB" smtClean="0"/>
              <a:t>‹#›</a:t>
            </a:fld>
            <a:endParaRPr lang="en-GB"/>
          </a:p>
        </p:txBody>
      </p:sp>
    </p:spTree>
    <p:extLst>
      <p:ext uri="{BB962C8B-B14F-4D97-AF65-F5344CB8AC3E}">
        <p14:creationId xmlns:p14="http://schemas.microsoft.com/office/powerpoint/2010/main" val="160837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47B7F-1AE7-4471-9497-2C30029D798D}" type="datetimeFigureOut">
              <a:rPr lang="en-GB" smtClean="0"/>
              <a:t>06/12/2016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C6D6D-4BA7-476F-B7A3-714B5309C7A9}" type="slidenum">
              <a:rPr lang="en-GB" smtClean="0"/>
              <a:t>‹#›</a:t>
            </a:fld>
            <a:endParaRPr lang="en-GB"/>
          </a:p>
        </p:txBody>
      </p:sp>
    </p:spTree>
    <p:extLst>
      <p:ext uri="{BB962C8B-B14F-4D97-AF65-F5344CB8AC3E}">
        <p14:creationId xmlns:p14="http://schemas.microsoft.com/office/powerpoint/2010/main" val="175773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51" y="134553"/>
            <a:ext cx="8037218" cy="6442163"/>
          </a:xfrm>
          <a:prstGeom prst="rect">
            <a:avLst/>
          </a:prstGeom>
        </p:spPr>
      </p:pic>
    </p:spTree>
    <p:extLst>
      <p:ext uri="{BB962C8B-B14F-4D97-AF65-F5344CB8AC3E}">
        <p14:creationId xmlns:p14="http://schemas.microsoft.com/office/powerpoint/2010/main" val="3790938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Ubuntu Condensed" panose="020B0506030602030204" pitchFamily="34" charset="0"/>
              </a:rPr>
              <a:t>It does this by:</a:t>
            </a:r>
            <a:endParaRPr lang="en-GB" dirty="0"/>
          </a:p>
        </p:txBody>
      </p:sp>
      <p:sp>
        <p:nvSpPr>
          <p:cNvPr id="3" name="Content Placeholder 2"/>
          <p:cNvSpPr>
            <a:spLocks noGrp="1"/>
          </p:cNvSpPr>
          <p:nvPr>
            <p:ph idx="1"/>
          </p:nvPr>
        </p:nvSpPr>
        <p:spPr>
          <a:xfrm>
            <a:off x="838200" y="1514475"/>
            <a:ext cx="10515600" cy="4662488"/>
          </a:xfrm>
        </p:spPr>
        <p:txBody>
          <a:bodyPr/>
          <a:lstStyle/>
          <a:p>
            <a:pPr marL="0" indent="0">
              <a:buNone/>
            </a:pPr>
            <a:r>
              <a:rPr lang="en-GB" dirty="0">
                <a:latin typeface="Ubuntu Condensed" panose="020B0506030602030204" pitchFamily="34" charset="0"/>
              </a:rPr>
              <a:t/>
            </a:r>
            <a:br>
              <a:rPr lang="en-GB" dirty="0">
                <a:latin typeface="Ubuntu Condensed" panose="020B0506030602030204" pitchFamily="34" charset="0"/>
              </a:rPr>
            </a:br>
            <a:r>
              <a:rPr lang="en-GB" dirty="0" smtClean="0">
                <a:latin typeface="Ubuntu Condensed" panose="020B0506030602030204" pitchFamily="34" charset="0"/>
              </a:rPr>
              <a:t>- providing </a:t>
            </a:r>
            <a:r>
              <a:rPr lang="en-GB" dirty="0">
                <a:latin typeface="Ubuntu Condensed" panose="020B0506030602030204" pitchFamily="34" charset="0"/>
              </a:rPr>
              <a:t>networking opportunities to encourage, empower and connect members</a:t>
            </a:r>
            <a:br>
              <a:rPr lang="en-GB" dirty="0">
                <a:latin typeface="Ubuntu Condensed" panose="020B0506030602030204" pitchFamily="34" charset="0"/>
              </a:rPr>
            </a:br>
            <a:r>
              <a:rPr lang="en-GB" dirty="0" smtClean="0">
                <a:latin typeface="Ubuntu Condensed" panose="020B0506030602030204" pitchFamily="34" charset="0"/>
              </a:rPr>
              <a:t>- sharing </a:t>
            </a:r>
            <a:r>
              <a:rPr lang="en-GB" dirty="0">
                <a:latin typeface="Ubuntu Condensed" panose="020B0506030602030204" pitchFamily="34" charset="0"/>
              </a:rPr>
              <a:t>knowledge and promoting best practice to provide pathways out of destitution</a:t>
            </a:r>
            <a:br>
              <a:rPr lang="en-GB" dirty="0">
                <a:latin typeface="Ubuntu Condensed" panose="020B0506030602030204" pitchFamily="34" charset="0"/>
              </a:rPr>
            </a:br>
            <a:r>
              <a:rPr lang="en-GB" dirty="0" smtClean="0">
                <a:latin typeface="Ubuntu Condensed" panose="020B0506030602030204" pitchFamily="34" charset="0"/>
              </a:rPr>
              <a:t>- working </a:t>
            </a:r>
            <a:r>
              <a:rPr lang="en-GB" dirty="0">
                <a:latin typeface="Ubuntu Condensed" panose="020B0506030602030204" pitchFamily="34" charset="0"/>
              </a:rPr>
              <a:t>with others (including those with lived experience) to raise awareness of destitution and campaign for a just and humane asylum system</a:t>
            </a:r>
            <a:br>
              <a:rPr lang="en-GB" dirty="0">
                <a:latin typeface="Ubuntu Condensed" panose="020B0506030602030204" pitchFamily="34" charset="0"/>
              </a:rPr>
            </a:br>
            <a:r>
              <a:rPr lang="en-GB" dirty="0" smtClean="0">
                <a:latin typeface="Ubuntu Condensed" panose="020B0506030602030204" pitchFamily="34" charset="0"/>
              </a:rPr>
              <a:t>- gathering </a:t>
            </a:r>
            <a:r>
              <a:rPr lang="en-GB" dirty="0">
                <a:latin typeface="Ubuntu Condensed" panose="020B0506030602030204" pitchFamily="34" charset="0"/>
              </a:rPr>
              <a:t>and disseminating data on the scale of destitution and positive outcomes achieved by members</a:t>
            </a:r>
            <a:endParaRPr lang="en-GB" dirty="0"/>
          </a:p>
        </p:txBody>
      </p:sp>
      <p:pic>
        <p:nvPicPr>
          <p:cNvPr id="4" name="Picture 3"/>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304136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54741"/>
            <a:ext cx="9144000" cy="4303059"/>
          </a:xfrm>
        </p:spPr>
        <p:txBody>
          <a:bodyPr>
            <a:noAutofit/>
          </a:bodyPr>
          <a:lstStyle/>
          <a:p>
            <a:pPr algn="l"/>
            <a:r>
              <a:rPr lang="en-GB" sz="3200" b="1" u="sng" dirty="0">
                <a:latin typeface="Ubuntu Condensed" panose="020B0506030602030204" pitchFamily="34" charset="0"/>
              </a:rPr>
              <a:t>Objectives 2017-2020</a:t>
            </a:r>
            <a:endParaRPr lang="en-GB" sz="3200" u="sng" dirty="0">
              <a:latin typeface="Ubuntu Condensed" panose="020B0506030602030204" pitchFamily="34" charset="0"/>
            </a:endParaRPr>
          </a:p>
          <a:p>
            <a:pPr marL="457200" lvl="0" indent="-457200" algn="l">
              <a:buFont typeface="Arial" panose="020B0604020202020204" pitchFamily="34" charset="0"/>
              <a:buChar char="•"/>
            </a:pPr>
            <a:r>
              <a:rPr lang="en-GB" sz="3200" b="1" dirty="0">
                <a:latin typeface="Ubuntu Condensed" panose="020B0506030602030204" pitchFamily="34" charset="0"/>
              </a:rPr>
              <a:t>Enable members’ capacity to increase </a:t>
            </a:r>
            <a:r>
              <a:rPr lang="en-GB" sz="3200" dirty="0">
                <a:latin typeface="Ubuntu Condensed" panose="020B0506030602030204" pitchFamily="34" charset="0"/>
              </a:rPr>
              <a:t>in order to accommodate more clients and encourage </a:t>
            </a:r>
            <a:r>
              <a:rPr lang="en-GB" sz="3200" b="1" dirty="0">
                <a:latin typeface="Ubuntu Condensed" panose="020B0506030602030204" pitchFamily="34" charset="0"/>
              </a:rPr>
              <a:t>growth of NACCOM membership </a:t>
            </a:r>
            <a:r>
              <a:rPr lang="en-GB" sz="3200" dirty="0">
                <a:latin typeface="Ubuntu Condensed" panose="020B0506030602030204" pitchFamily="34" charset="0"/>
              </a:rPr>
              <a:t>particularly in </a:t>
            </a:r>
            <a:r>
              <a:rPr lang="en-GB" sz="3200" b="1" dirty="0">
                <a:latin typeface="Ubuntu Condensed" panose="020B0506030602030204" pitchFamily="34" charset="0"/>
              </a:rPr>
              <a:t>dispersal areas </a:t>
            </a:r>
            <a:r>
              <a:rPr lang="en-GB" sz="3200" dirty="0">
                <a:latin typeface="Ubuntu Condensed" panose="020B0506030602030204" pitchFamily="34" charset="0"/>
              </a:rPr>
              <a:t>where there are no NACCOM members. </a:t>
            </a:r>
          </a:p>
          <a:p>
            <a:pPr marL="457200" lvl="0" indent="-457200" algn="l">
              <a:buFont typeface="Arial" panose="020B0604020202020204" pitchFamily="34" charset="0"/>
              <a:buChar char="•"/>
            </a:pPr>
            <a:r>
              <a:rPr lang="en-GB" sz="3200" dirty="0">
                <a:latin typeface="Ubuntu Condensed" panose="020B0506030602030204" pitchFamily="34" charset="0"/>
              </a:rPr>
              <a:t>We aim for members to be </a:t>
            </a:r>
            <a:r>
              <a:rPr lang="en-GB" sz="3200" b="1" dirty="0">
                <a:latin typeface="Ubuntu Condensed" panose="020B0506030602030204" pitchFamily="34" charset="0"/>
              </a:rPr>
              <a:t>collectively housing 1,000 refused asylum seekers a year </a:t>
            </a:r>
            <a:r>
              <a:rPr lang="en-GB" sz="3200" dirty="0">
                <a:latin typeface="Ubuntu Condensed" panose="020B0506030602030204" pitchFamily="34" charset="0"/>
              </a:rPr>
              <a:t>who have no recourse to public funds (NRPF) by 2020 and a </a:t>
            </a:r>
            <a:r>
              <a:rPr lang="en-GB" sz="3200" b="1" dirty="0">
                <a:latin typeface="Ubuntu Condensed" panose="020B0506030602030204" pitchFamily="34" charset="0"/>
              </a:rPr>
              <a:t>total of 2,250 </a:t>
            </a:r>
            <a:r>
              <a:rPr lang="en-GB" sz="3200" dirty="0">
                <a:latin typeface="Ubuntu Condensed" panose="020B0506030602030204" pitchFamily="34" charset="0"/>
              </a:rPr>
              <a:t>homeless asylum seekers, refugees and other migrants with NRPF a year.</a:t>
            </a:r>
          </a:p>
        </p:txBody>
      </p:sp>
      <p:pic>
        <p:nvPicPr>
          <p:cNvPr id="4" name="Picture 3"/>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1760062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047" y="1150674"/>
            <a:ext cx="9144000" cy="5016758"/>
          </a:xfrm>
          <a:prstGeom prst="rect">
            <a:avLst/>
          </a:prstGeom>
        </p:spPr>
        <p:txBody>
          <a:bodyPr wrap="square">
            <a:spAutoFit/>
          </a:bodyPr>
          <a:lstStyle/>
          <a:p>
            <a:r>
              <a:rPr lang="en-GB" sz="3200" b="1" u="sng" dirty="0">
                <a:latin typeface="Ubuntu Condensed" panose="020B0506030602030204" pitchFamily="34" charset="0"/>
              </a:rPr>
              <a:t>Objectives 2017-2020</a:t>
            </a:r>
            <a:endParaRPr lang="en-GB" sz="3200" u="sng" dirty="0">
              <a:latin typeface="Ubuntu Condensed" panose="020B0506030602030204" pitchFamily="34" charset="0"/>
            </a:endParaRPr>
          </a:p>
          <a:p>
            <a:pPr marL="457200" lvl="0" indent="-457200">
              <a:buFont typeface="Arial" panose="020B0604020202020204" pitchFamily="34" charset="0"/>
              <a:buChar char="•"/>
            </a:pPr>
            <a:r>
              <a:rPr lang="en-GB" sz="3200" b="1" dirty="0">
                <a:latin typeface="Ubuntu Condensed" panose="020B0506030602030204" pitchFamily="34" charset="0"/>
              </a:rPr>
              <a:t>Develop support to member organisations</a:t>
            </a:r>
            <a:r>
              <a:rPr lang="en-GB" sz="3200" dirty="0">
                <a:latin typeface="Ubuntu Condensed" panose="020B0506030602030204" pitchFamily="34" charset="0"/>
              </a:rPr>
              <a:t>, to become </a:t>
            </a:r>
            <a:r>
              <a:rPr lang="en-GB" sz="3200" b="1" dirty="0">
                <a:latin typeface="Ubuntu Condensed" panose="020B0506030602030204" pitchFamily="34" charset="0"/>
              </a:rPr>
              <a:t>more sustainable and professional</a:t>
            </a:r>
            <a:r>
              <a:rPr lang="en-GB" sz="3200" dirty="0">
                <a:latin typeface="Ubuntu Condensed" panose="020B0506030602030204" pitchFamily="34" charset="0"/>
              </a:rPr>
              <a:t>, by </a:t>
            </a:r>
            <a:r>
              <a:rPr lang="en-GB" sz="3200" b="1" dirty="0">
                <a:latin typeface="Ubuntu Condensed" panose="020B0506030602030204" pitchFamily="34" charset="0"/>
              </a:rPr>
              <a:t>encouraging and sharing good practice </a:t>
            </a:r>
            <a:r>
              <a:rPr lang="en-GB" sz="3200" dirty="0">
                <a:latin typeface="Ubuntu Condensed" panose="020B0506030602030204" pitchFamily="34" charset="0"/>
              </a:rPr>
              <a:t>as well as promoting and supporting </a:t>
            </a:r>
            <a:r>
              <a:rPr lang="en-GB" sz="3200" b="1" dirty="0">
                <a:latin typeface="Ubuntu Condensed" panose="020B0506030602030204" pitchFamily="34" charset="0"/>
              </a:rPr>
              <a:t>partnership working</a:t>
            </a:r>
            <a:r>
              <a:rPr lang="en-GB" sz="3200" dirty="0">
                <a:latin typeface="Ubuntu Condensed" panose="020B0506030602030204" pitchFamily="34" charset="0"/>
              </a:rPr>
              <a:t>.</a:t>
            </a:r>
          </a:p>
          <a:p>
            <a:pPr marL="457200" lvl="0" indent="-457200">
              <a:buFont typeface="Arial" panose="020B0604020202020204" pitchFamily="34" charset="0"/>
              <a:buChar char="•"/>
            </a:pPr>
            <a:r>
              <a:rPr lang="en-GB" sz="3200" b="1" dirty="0">
                <a:latin typeface="Ubuntu Condensed" panose="020B0506030602030204" pitchFamily="34" charset="0"/>
              </a:rPr>
              <a:t>Improve data gathering from members </a:t>
            </a:r>
            <a:r>
              <a:rPr lang="en-GB" sz="3200" dirty="0">
                <a:latin typeface="Ubuntu Condensed" panose="020B0506030602030204" pitchFamily="34" charset="0"/>
              </a:rPr>
              <a:t>to provide </a:t>
            </a:r>
            <a:r>
              <a:rPr lang="en-GB" sz="3200" b="1" dirty="0">
                <a:latin typeface="Ubuntu Condensed" panose="020B0506030602030204" pitchFamily="34" charset="0"/>
              </a:rPr>
              <a:t>key stakeholders, influencers and decision makers </a:t>
            </a:r>
            <a:r>
              <a:rPr lang="en-GB" sz="3200" dirty="0">
                <a:latin typeface="Ubuntu Condensed" panose="020B0506030602030204" pitchFamily="34" charset="0"/>
              </a:rPr>
              <a:t>with information that </a:t>
            </a:r>
            <a:r>
              <a:rPr lang="en-GB" sz="3200" b="1" dirty="0">
                <a:latin typeface="Ubuntu Condensed" panose="020B0506030602030204" pitchFamily="34" charset="0"/>
              </a:rPr>
              <a:t>highlights the extent and effects of destitution</a:t>
            </a:r>
            <a:r>
              <a:rPr lang="en-GB" sz="3200" dirty="0">
                <a:latin typeface="Ubuntu Condensed" panose="020B0506030602030204" pitchFamily="34" charset="0"/>
              </a:rPr>
              <a:t>, as well as the </a:t>
            </a:r>
            <a:r>
              <a:rPr lang="en-GB" sz="3200" b="1" dirty="0">
                <a:latin typeface="Ubuntu Condensed" panose="020B0506030602030204" pitchFamily="34" charset="0"/>
              </a:rPr>
              <a:t>success of NACCOM members </a:t>
            </a:r>
            <a:r>
              <a:rPr lang="en-GB" sz="3200" dirty="0">
                <a:latin typeface="Ubuntu Condensed" panose="020B0506030602030204" pitchFamily="34" charset="0"/>
              </a:rPr>
              <a:t>in achieving routes out of destitution</a:t>
            </a:r>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2879007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835" y="1922928"/>
            <a:ext cx="8969189" cy="2862322"/>
          </a:xfrm>
          <a:prstGeom prst="rect">
            <a:avLst/>
          </a:prstGeom>
        </p:spPr>
        <p:txBody>
          <a:bodyPr wrap="square">
            <a:spAutoFit/>
          </a:bodyPr>
          <a:lstStyle/>
          <a:p>
            <a:r>
              <a:rPr lang="en-GB" sz="3600" b="1" u="sng" dirty="0">
                <a:latin typeface="Ubuntu Condensed" panose="020B0506030602030204" pitchFamily="34" charset="0"/>
              </a:rPr>
              <a:t>Objectives 2017-2020</a:t>
            </a:r>
            <a:endParaRPr lang="en-GB" sz="3600" u="sng" dirty="0">
              <a:latin typeface="Ubuntu Condensed" panose="020B0506030602030204" pitchFamily="34" charset="0"/>
            </a:endParaRPr>
          </a:p>
          <a:p>
            <a:pPr marL="457200" lvl="0" indent="-457200">
              <a:buFont typeface="Arial" panose="020B0604020202020204" pitchFamily="34" charset="0"/>
              <a:buChar char="•"/>
            </a:pPr>
            <a:r>
              <a:rPr lang="en-GB" sz="3600" b="1" dirty="0">
                <a:latin typeface="Ubuntu Condensed" panose="020B0506030602030204" pitchFamily="34" charset="0"/>
              </a:rPr>
              <a:t>Empowering members’ clients to tell their story </a:t>
            </a:r>
            <a:r>
              <a:rPr lang="en-GB" sz="3600" dirty="0">
                <a:latin typeface="Ubuntu Condensed" panose="020B0506030602030204" pitchFamily="34" charset="0"/>
              </a:rPr>
              <a:t>so that, working in partnership with other organisations, the human face of destitution has a raised profile</a:t>
            </a:r>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300875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0223" y="1221938"/>
            <a:ext cx="9215717" cy="4524315"/>
          </a:xfrm>
          <a:prstGeom prst="rect">
            <a:avLst/>
          </a:prstGeom>
        </p:spPr>
        <p:txBody>
          <a:bodyPr wrap="square">
            <a:spAutoFit/>
          </a:bodyPr>
          <a:lstStyle/>
          <a:p>
            <a:r>
              <a:rPr lang="en-GB" sz="3200" b="1" u="sng" dirty="0">
                <a:latin typeface="Ubuntu Condensed" panose="020B0506030602030204" pitchFamily="34" charset="0"/>
              </a:rPr>
              <a:t>Activities</a:t>
            </a:r>
            <a:endParaRPr lang="en-GB" sz="3200" u="sng" dirty="0">
              <a:latin typeface="Ubuntu Condensed" panose="020B0506030602030204" pitchFamily="34" charset="0"/>
            </a:endParaRPr>
          </a:p>
          <a:p>
            <a:pPr marL="514350" indent="-514350">
              <a:buFont typeface="Arial" panose="020B0604020202020204" pitchFamily="34" charset="0"/>
              <a:buChar char="•"/>
            </a:pPr>
            <a:r>
              <a:rPr lang="en-GB" sz="3200" b="1" dirty="0">
                <a:latin typeface="Ubuntu Condensed" panose="020B0506030602030204" pitchFamily="34" charset="0"/>
              </a:rPr>
              <a:t>Supporting the set-up of new / small projects </a:t>
            </a:r>
            <a:r>
              <a:rPr lang="en-GB" sz="3200" dirty="0">
                <a:latin typeface="Ubuntu Condensed" panose="020B0506030602030204" pitchFamily="34" charset="0"/>
              </a:rPr>
              <a:t>or organisations to </a:t>
            </a:r>
            <a:r>
              <a:rPr lang="en-GB" sz="3200" b="1" dirty="0">
                <a:latin typeface="Ubuntu Condensed" panose="020B0506030602030204" pitchFamily="34" charset="0"/>
              </a:rPr>
              <a:t>increase provision of bed spaces </a:t>
            </a:r>
            <a:r>
              <a:rPr lang="en-GB" sz="3200" dirty="0">
                <a:latin typeface="Ubuntu Condensed" panose="020B0506030602030204" pitchFamily="34" charset="0"/>
              </a:rPr>
              <a:t>and support for asylum seekers and migrants with NRPF.</a:t>
            </a:r>
          </a:p>
          <a:p>
            <a:pPr marL="514350" lvl="0" indent="-514350">
              <a:buFont typeface="Arial" panose="020B0604020202020204" pitchFamily="34" charset="0"/>
              <a:buChar char="•"/>
            </a:pPr>
            <a:r>
              <a:rPr lang="en-GB" sz="3200" b="1" dirty="0">
                <a:latin typeface="Ubuntu Condensed" panose="020B0506030602030204" pitchFamily="34" charset="0"/>
              </a:rPr>
              <a:t>Identifying and promoting good practice standards</a:t>
            </a:r>
            <a:r>
              <a:rPr lang="en-GB" sz="3200" dirty="0">
                <a:latin typeface="Ubuntu Condensed" panose="020B0506030602030204" pitchFamily="34" charset="0"/>
              </a:rPr>
              <a:t> across the NACCOM membership, by </a:t>
            </a:r>
            <a:r>
              <a:rPr lang="en-GB" sz="3200" b="1" dirty="0">
                <a:latin typeface="Ubuntu Condensed" panose="020B0506030602030204" pitchFamily="34" charset="0"/>
              </a:rPr>
              <a:t>producing and sharing resources</a:t>
            </a:r>
            <a:r>
              <a:rPr lang="en-GB" sz="3200" dirty="0">
                <a:latin typeface="Ubuntu Condensed" panose="020B0506030602030204" pitchFamily="34" charset="0"/>
              </a:rPr>
              <a:t>, including </a:t>
            </a:r>
            <a:r>
              <a:rPr lang="en-GB" sz="3200" b="1" dirty="0">
                <a:latin typeface="Ubuntu Condensed" panose="020B0506030602030204" pitchFamily="34" charset="0"/>
              </a:rPr>
              <a:t>via the member’s area on the website</a:t>
            </a:r>
            <a:r>
              <a:rPr lang="en-GB" sz="3200" dirty="0">
                <a:latin typeface="Ubuntu Condensed" panose="020B0506030602030204" pitchFamily="34" charset="0"/>
              </a:rPr>
              <a:t>, and </a:t>
            </a:r>
            <a:r>
              <a:rPr lang="en-GB" sz="3200" b="1" dirty="0">
                <a:latin typeface="Ubuntu Condensed" panose="020B0506030602030204" pitchFamily="34" charset="0"/>
              </a:rPr>
              <a:t>running training and capacity building events </a:t>
            </a:r>
            <a:r>
              <a:rPr lang="en-GB" sz="3200" dirty="0">
                <a:latin typeface="Ubuntu Condensed" panose="020B0506030602030204" pitchFamily="34" charset="0"/>
              </a:rPr>
              <a:t>for member organisations </a:t>
            </a:r>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373282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4707" y="1485491"/>
            <a:ext cx="9332258" cy="3539430"/>
          </a:xfrm>
          <a:prstGeom prst="rect">
            <a:avLst/>
          </a:prstGeom>
        </p:spPr>
        <p:txBody>
          <a:bodyPr wrap="square">
            <a:spAutoFit/>
          </a:bodyPr>
          <a:lstStyle/>
          <a:p>
            <a:r>
              <a:rPr lang="en-GB" sz="3200" b="1" u="sng" dirty="0">
                <a:latin typeface="Ubuntu Condensed" panose="020B0506030602030204" pitchFamily="34" charset="0"/>
              </a:rPr>
              <a:t>Activities</a:t>
            </a:r>
            <a:endParaRPr lang="en-GB" sz="3200" u="sng" dirty="0">
              <a:latin typeface="Ubuntu Condensed" panose="020B0506030602030204" pitchFamily="34" charset="0"/>
            </a:endParaRPr>
          </a:p>
          <a:p>
            <a:pPr marL="514350" lvl="0" indent="-514350">
              <a:buFont typeface="Arial" panose="020B0604020202020204" pitchFamily="34" charset="0"/>
              <a:buChar char="•"/>
            </a:pPr>
            <a:r>
              <a:rPr lang="en-GB" sz="3200" b="1" dirty="0">
                <a:latin typeface="Ubuntu Condensed" panose="020B0506030602030204" pitchFamily="34" charset="0"/>
              </a:rPr>
              <a:t>Supporting members to gather data </a:t>
            </a:r>
            <a:r>
              <a:rPr lang="en-GB" sz="3200" dirty="0">
                <a:latin typeface="Ubuntu Condensed" panose="020B0506030602030204" pitchFamily="34" charset="0"/>
              </a:rPr>
              <a:t>on the extent of destitution and on their work. </a:t>
            </a:r>
          </a:p>
          <a:p>
            <a:pPr marL="514350" lvl="0" indent="-514350">
              <a:buFont typeface="Arial" panose="020B0604020202020204" pitchFamily="34" charset="0"/>
              <a:buChar char="•"/>
            </a:pPr>
            <a:r>
              <a:rPr lang="en-GB" sz="3200" b="1" dirty="0">
                <a:latin typeface="Ubuntu Condensed" panose="020B0506030602030204" pitchFamily="34" charset="0"/>
              </a:rPr>
              <a:t>Commissioning evaluation</a:t>
            </a:r>
            <a:r>
              <a:rPr lang="en-GB" sz="3200" dirty="0">
                <a:latin typeface="Ubuntu Condensed" panose="020B0506030602030204" pitchFamily="34" charset="0"/>
              </a:rPr>
              <a:t>, advice or other work for the benefit of member organisations and their clients</a:t>
            </a:r>
          </a:p>
          <a:p>
            <a:pPr marL="514350" lvl="0" indent="-514350">
              <a:buFont typeface="Arial" panose="020B0604020202020204" pitchFamily="34" charset="0"/>
              <a:buChar char="•"/>
            </a:pPr>
            <a:r>
              <a:rPr lang="en-GB" sz="3200" b="1" dirty="0">
                <a:latin typeface="Ubuntu Condensed" panose="020B0506030602030204" pitchFamily="34" charset="0"/>
              </a:rPr>
              <a:t>Running networking events</a:t>
            </a:r>
            <a:r>
              <a:rPr lang="en-GB" sz="3200" dirty="0">
                <a:latin typeface="Ubuntu Condensed" panose="020B0506030602030204" pitchFamily="34" charset="0"/>
              </a:rPr>
              <a:t> i.e. annual UK national conference as well as regional focus group meetings </a:t>
            </a:r>
          </a:p>
        </p:txBody>
      </p:sp>
      <p:pic>
        <p:nvPicPr>
          <p:cNvPr id="4" name="Picture 3"/>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2564610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080246" y="1068718"/>
            <a:ext cx="10070969" cy="38260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000" b="1" u="sng" dirty="0" smtClean="0">
                <a:latin typeface="Ubuntu Condensed" panose="020B0506030602030204" pitchFamily="34" charset="0"/>
              </a:rPr>
              <a:t>Activities</a:t>
            </a:r>
            <a:endParaRPr lang="en-GB" sz="3000" u="sng" dirty="0" smtClean="0">
              <a:latin typeface="Ubuntu Condensed" panose="020B0506030602030204" pitchFamily="34" charset="0"/>
            </a:endParaRPr>
          </a:p>
          <a:p>
            <a:pPr marL="457200" indent="-457200"/>
            <a:r>
              <a:rPr lang="en-GB" sz="3000" b="1" dirty="0" smtClean="0">
                <a:latin typeface="Ubuntu Condensed" panose="020B0506030602030204" pitchFamily="34" charset="0"/>
              </a:rPr>
              <a:t>Developing and implementing a communications strategy </a:t>
            </a:r>
            <a:r>
              <a:rPr lang="en-GB" sz="3000" dirty="0" smtClean="0">
                <a:latin typeface="Ubuntu Condensed" panose="020B0506030602030204" pitchFamily="34" charset="0"/>
              </a:rPr>
              <a:t>to promote the work of NACCOM and its members, disseminate case studies and good practice</a:t>
            </a:r>
          </a:p>
          <a:p>
            <a:pPr marL="457200" indent="-457200"/>
            <a:r>
              <a:rPr lang="en-GB" sz="3000" b="1" dirty="0" smtClean="0">
                <a:latin typeface="Ubuntu Condensed" panose="020B0506030602030204" pitchFamily="34" charset="0"/>
              </a:rPr>
              <a:t>Building relationships with sympathetic funders</a:t>
            </a:r>
            <a:r>
              <a:rPr lang="en-GB" sz="3000" dirty="0" smtClean="0">
                <a:latin typeface="Ubuntu Condensed" panose="020B0506030602030204" pitchFamily="34" charset="0"/>
              </a:rPr>
              <a:t>/social investors to channel capacity into NACCOM and its members</a:t>
            </a:r>
          </a:p>
          <a:p>
            <a:pPr marL="457200" indent="-457200"/>
            <a:r>
              <a:rPr lang="en-GB" sz="3000" b="1" dirty="0" smtClean="0">
                <a:latin typeface="Ubuntu Condensed" panose="020B0506030602030204" pitchFamily="34" charset="0"/>
              </a:rPr>
              <a:t>Engaging with strategic partners and networks</a:t>
            </a:r>
            <a:r>
              <a:rPr lang="en-GB" sz="3000" dirty="0" smtClean="0">
                <a:latin typeface="Ubuntu Condensed" panose="020B0506030602030204" pitchFamily="34" charset="0"/>
              </a:rPr>
              <a:t> (such as the Strategic Alliance for Migrant Destitution) to ensure collaborative working where appropriate and shared learning across the wider homeless and refugee / migrant sectors. </a:t>
            </a:r>
          </a:p>
          <a:p>
            <a:endParaRPr lang="en-GB" sz="3000" dirty="0"/>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181353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176" y="1116107"/>
            <a:ext cx="9117106" cy="4524315"/>
          </a:xfrm>
          <a:prstGeom prst="rect">
            <a:avLst/>
          </a:prstGeom>
        </p:spPr>
        <p:txBody>
          <a:bodyPr wrap="square">
            <a:spAutoFit/>
          </a:bodyPr>
          <a:lstStyle/>
          <a:p>
            <a:r>
              <a:rPr lang="en-GB" sz="3200" b="1" dirty="0">
                <a:latin typeface="Ubuntu Condensed" panose="020B0506030602030204" pitchFamily="34" charset="0"/>
              </a:rPr>
              <a:t>2017 events and activities</a:t>
            </a:r>
            <a:endParaRPr lang="en-GB" sz="3200" dirty="0">
              <a:latin typeface="Ubuntu Condensed" panose="020B0506030602030204" pitchFamily="34" charset="0"/>
            </a:endParaRPr>
          </a:p>
          <a:p>
            <a:pPr marL="457200" lvl="0" indent="-457200">
              <a:buFont typeface="Arial" panose="020B0604020202020204" pitchFamily="34" charset="0"/>
              <a:buChar char="•"/>
            </a:pPr>
            <a:r>
              <a:rPr lang="en-GB" sz="3200" dirty="0">
                <a:latin typeface="Ubuntu Condensed" panose="020B0506030602030204" pitchFamily="34" charset="0"/>
              </a:rPr>
              <a:t>February – Legal support workshop</a:t>
            </a:r>
          </a:p>
          <a:p>
            <a:pPr marL="457200" lvl="0" indent="-457200">
              <a:buFont typeface="Arial" panose="020B0604020202020204" pitchFamily="34" charset="0"/>
              <a:buChar char="•"/>
            </a:pPr>
            <a:r>
              <a:rPr lang="en-GB" sz="3200" dirty="0">
                <a:latin typeface="Ubuntu Condensed" panose="020B0506030602030204" pitchFamily="34" charset="0"/>
              </a:rPr>
              <a:t>March – Action Group weekend away and data collection </a:t>
            </a:r>
          </a:p>
          <a:p>
            <a:pPr marL="457200" lvl="0" indent="-457200">
              <a:buFont typeface="Arial" panose="020B0604020202020204" pitchFamily="34" charset="0"/>
              <a:buChar char="•"/>
            </a:pPr>
            <a:r>
              <a:rPr lang="en-GB" sz="3200" dirty="0">
                <a:latin typeface="Ubuntu Condensed" panose="020B0506030602030204" pitchFamily="34" charset="0"/>
              </a:rPr>
              <a:t>April – Fundraising conference</a:t>
            </a:r>
          </a:p>
          <a:p>
            <a:pPr marL="457200" lvl="0" indent="-457200">
              <a:buFont typeface="Arial" panose="020B0604020202020204" pitchFamily="34" charset="0"/>
              <a:buChar char="•"/>
            </a:pPr>
            <a:r>
              <a:rPr lang="en-GB" sz="3200" dirty="0">
                <a:latin typeface="Ubuntu Condensed" panose="020B0506030602030204" pitchFamily="34" charset="0"/>
              </a:rPr>
              <a:t>May – Annual report survey and gathering case studies</a:t>
            </a:r>
          </a:p>
          <a:p>
            <a:pPr marL="457200" lvl="0" indent="-457200">
              <a:buFont typeface="Arial" panose="020B0604020202020204" pitchFamily="34" charset="0"/>
              <a:buChar char="•"/>
            </a:pPr>
            <a:r>
              <a:rPr lang="en-GB" sz="3200" dirty="0">
                <a:latin typeface="Ubuntu Condensed" panose="020B0506030602030204" pitchFamily="34" charset="0"/>
              </a:rPr>
              <a:t>June – Refugee week activities</a:t>
            </a:r>
          </a:p>
          <a:p>
            <a:pPr marL="457200" lvl="0" indent="-457200">
              <a:buFont typeface="Arial" panose="020B0604020202020204" pitchFamily="34" charset="0"/>
              <a:buChar char="•"/>
            </a:pPr>
            <a:r>
              <a:rPr lang="en-GB" sz="3200" dirty="0">
                <a:latin typeface="Ubuntu Condensed" panose="020B0506030602030204" pitchFamily="34" charset="0"/>
              </a:rPr>
              <a:t>July - Hosting conference</a:t>
            </a:r>
          </a:p>
          <a:p>
            <a:pPr marL="457200" lvl="0" indent="-457200">
              <a:buFont typeface="Arial" panose="020B0604020202020204" pitchFamily="34" charset="0"/>
              <a:buChar char="•"/>
            </a:pPr>
            <a:r>
              <a:rPr lang="en-GB" sz="3200" dirty="0">
                <a:latin typeface="Ubuntu Condensed" panose="020B0506030602030204" pitchFamily="34" charset="0"/>
              </a:rPr>
              <a:t>August - Greenbelt</a:t>
            </a:r>
          </a:p>
          <a:p>
            <a:pPr marL="457200" lvl="0" indent="-457200">
              <a:buFont typeface="Arial" panose="020B0604020202020204" pitchFamily="34" charset="0"/>
              <a:buChar char="•"/>
            </a:pPr>
            <a:r>
              <a:rPr lang="en-GB" sz="3200" dirty="0">
                <a:latin typeface="Ubuntu Condensed" panose="020B0506030602030204" pitchFamily="34" charset="0"/>
              </a:rPr>
              <a:t>Sept – National conference and AGM (annual report)</a:t>
            </a:r>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201991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54132" y="628788"/>
            <a:ext cx="3537975" cy="803000"/>
          </a:xfrm>
          <a:prstGeom prst="rect">
            <a:avLst/>
          </a:prstGeom>
        </p:spPr>
      </p:pic>
      <p:sp>
        <p:nvSpPr>
          <p:cNvPr id="3" name="Rectangle 2"/>
          <p:cNvSpPr/>
          <p:nvPr/>
        </p:nvSpPr>
        <p:spPr>
          <a:xfrm>
            <a:off x="1680882" y="1963271"/>
            <a:ext cx="8955742" cy="3046988"/>
          </a:xfrm>
          <a:prstGeom prst="rect">
            <a:avLst/>
          </a:prstGeom>
        </p:spPr>
        <p:txBody>
          <a:bodyPr wrap="square">
            <a:spAutoFit/>
          </a:bodyPr>
          <a:lstStyle/>
          <a:p>
            <a:r>
              <a:rPr lang="en-GB" sz="3200" b="1" dirty="0">
                <a:latin typeface="Ubuntu Condensed" panose="020B0506030602030204" pitchFamily="34" charset="0"/>
              </a:rPr>
              <a:t>Current priorities</a:t>
            </a:r>
            <a:endParaRPr lang="en-GB" sz="3200" dirty="0">
              <a:latin typeface="Ubuntu Condensed" panose="020B0506030602030204" pitchFamily="34" charset="0"/>
            </a:endParaRPr>
          </a:p>
          <a:p>
            <a:pPr marL="457200" lvl="0" indent="-457200">
              <a:buFont typeface="Arial" panose="020B0604020202020204" pitchFamily="34" charset="0"/>
              <a:buChar char="•"/>
            </a:pPr>
            <a:r>
              <a:rPr lang="en-GB" sz="3200" dirty="0">
                <a:latin typeface="Ubuntu Condensed" panose="020B0506030602030204" pitchFamily="34" charset="0"/>
              </a:rPr>
              <a:t>Deliver current programme</a:t>
            </a:r>
          </a:p>
          <a:p>
            <a:pPr marL="457200" lvl="0" indent="-457200">
              <a:buFont typeface="Arial" panose="020B0604020202020204" pitchFamily="34" charset="0"/>
              <a:buChar char="•"/>
            </a:pPr>
            <a:r>
              <a:rPr lang="en-GB" sz="3200" dirty="0">
                <a:latin typeface="Ubuntu Condensed" panose="020B0506030602030204" pitchFamily="34" charset="0"/>
              </a:rPr>
              <a:t>Strengthen our governance</a:t>
            </a:r>
          </a:p>
          <a:p>
            <a:pPr marL="457200" indent="-457200">
              <a:buFont typeface="Arial" panose="020B0604020202020204" pitchFamily="34" charset="0"/>
              <a:buChar char="•"/>
            </a:pPr>
            <a:r>
              <a:rPr lang="en-GB" sz="3200" dirty="0">
                <a:latin typeface="Ubuntu Condensed" panose="020B0506030602030204" pitchFamily="34" charset="0"/>
              </a:rPr>
              <a:t>Increase staffing capacity</a:t>
            </a:r>
          </a:p>
          <a:p>
            <a:pPr marL="457200" lvl="0" indent="-457200">
              <a:buFont typeface="Arial" panose="020B0604020202020204" pitchFamily="34" charset="0"/>
              <a:buChar char="•"/>
            </a:pPr>
            <a:r>
              <a:rPr lang="en-GB" sz="3200" dirty="0">
                <a:latin typeface="Ubuntu Condensed" panose="020B0506030602030204" pitchFamily="34" charset="0"/>
              </a:rPr>
              <a:t>Develop a fundraising strategy</a:t>
            </a:r>
          </a:p>
          <a:p>
            <a:pPr marL="457200" lvl="0" indent="-457200">
              <a:buFont typeface="Arial" panose="020B0604020202020204" pitchFamily="34" charset="0"/>
              <a:buChar char="•"/>
            </a:pPr>
            <a:r>
              <a:rPr lang="en-GB" sz="3200" dirty="0">
                <a:latin typeface="Ubuntu Condensed" panose="020B0506030602030204" pitchFamily="34" charset="0"/>
              </a:rPr>
              <a:t>Become more strategic without losing our core values</a:t>
            </a:r>
          </a:p>
        </p:txBody>
      </p:sp>
    </p:spTree>
    <p:extLst>
      <p:ext uri="{BB962C8B-B14F-4D97-AF65-F5344CB8AC3E}">
        <p14:creationId xmlns:p14="http://schemas.microsoft.com/office/powerpoint/2010/main" val="4069267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0807" y="2402211"/>
            <a:ext cx="10070386" cy="923330"/>
          </a:xfrm>
          <a:prstGeom prst="rect">
            <a:avLst/>
          </a:prstGeom>
        </p:spPr>
        <p:txBody>
          <a:bodyPr wrap="none">
            <a:spAutoFit/>
          </a:bodyPr>
          <a:lstStyle/>
          <a:p>
            <a:pPr algn="ctr"/>
            <a:r>
              <a:rPr lang="en-GB" sz="5400" dirty="0">
                <a:latin typeface="Ubuntu Condensed" panose="020B0506030602030204" pitchFamily="34" charset="0"/>
              </a:rPr>
              <a:t>Report on the 2015-16 </a:t>
            </a:r>
            <a:r>
              <a:rPr lang="en-GB" sz="5400" dirty="0" smtClean="0">
                <a:latin typeface="Ubuntu Condensed" panose="020B0506030602030204" pitchFamily="34" charset="0"/>
              </a:rPr>
              <a:t>Annual Accounts</a:t>
            </a:r>
            <a:endParaRPr lang="en-GB" sz="5400" dirty="0">
              <a:latin typeface="Ubuntu Condensed" panose="020B0506030602030204" pitchFamily="34" charset="0"/>
            </a:endParaRPr>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1565331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0863"/>
            <a:ext cx="9144000" cy="906462"/>
          </a:xfrm>
        </p:spPr>
        <p:txBody>
          <a:bodyPr>
            <a:normAutofit fontScale="90000"/>
          </a:bodyPr>
          <a:lstStyle/>
          <a:p>
            <a:r>
              <a:rPr lang="en-GB" b="1" dirty="0" smtClean="0">
                <a:latin typeface="Ubuntu Condensed" panose="020B0506030602030204" pitchFamily="34" charset="0"/>
              </a:rPr>
              <a:t>Agenda</a:t>
            </a:r>
            <a:endParaRPr lang="en-GB" b="1" dirty="0">
              <a:latin typeface="Ubuntu Condensed" panose="020B0506030602030204" pitchFamily="34" charset="0"/>
            </a:endParaRPr>
          </a:p>
        </p:txBody>
      </p:sp>
      <p:sp>
        <p:nvSpPr>
          <p:cNvPr id="3" name="Subtitle 2"/>
          <p:cNvSpPr>
            <a:spLocks noGrp="1"/>
          </p:cNvSpPr>
          <p:nvPr>
            <p:ph type="subTitle" idx="1"/>
          </p:nvPr>
        </p:nvSpPr>
        <p:spPr>
          <a:xfrm>
            <a:off x="1481136" y="1571627"/>
            <a:ext cx="9144000" cy="4743450"/>
          </a:xfrm>
        </p:spPr>
        <p:txBody>
          <a:bodyPr>
            <a:normAutofit fontScale="92500" lnSpcReduction="20000"/>
          </a:bodyPr>
          <a:lstStyle/>
          <a:p>
            <a:pPr algn="l"/>
            <a:r>
              <a:rPr lang="en-GB" dirty="0"/>
              <a:t>1pm - Registration and lunch </a:t>
            </a:r>
          </a:p>
          <a:p>
            <a:pPr algn="l"/>
            <a:r>
              <a:rPr lang="en-GB" dirty="0" smtClean="0"/>
              <a:t>1.40pm- Introduction </a:t>
            </a:r>
            <a:r>
              <a:rPr lang="en-GB" dirty="0"/>
              <a:t>to the </a:t>
            </a:r>
            <a:r>
              <a:rPr lang="en-GB" dirty="0" smtClean="0"/>
              <a:t>day and apologies </a:t>
            </a:r>
            <a:r>
              <a:rPr lang="en-GB" dirty="0"/>
              <a:t>(Julian Prior, Chair of Trustees</a:t>
            </a:r>
            <a:r>
              <a:rPr lang="en-GB" dirty="0" smtClean="0"/>
              <a:t>)</a:t>
            </a:r>
            <a:endParaRPr lang="en-GB" dirty="0"/>
          </a:p>
          <a:p>
            <a:pPr algn="l"/>
            <a:r>
              <a:rPr lang="en-GB" dirty="0"/>
              <a:t>1.45pm- Introduction and overview of NACCOM, update on the annual report and accommodation survey and Q&amp;A (Dave Smith, NACCOM Coordinator)  </a:t>
            </a:r>
          </a:p>
          <a:p>
            <a:pPr algn="l"/>
            <a:r>
              <a:rPr lang="en-GB" dirty="0"/>
              <a:t>2.00pm- Update on NACCOM 2020 Vision and Strategy, plans for the year ahead and Q&amp;A (Julian Prior) </a:t>
            </a:r>
          </a:p>
          <a:p>
            <a:pPr algn="l"/>
            <a:r>
              <a:rPr lang="en-GB" dirty="0"/>
              <a:t>2.15pm- Report on the 2015-16 annual accounts and Q&amp;A (Paul </a:t>
            </a:r>
            <a:r>
              <a:rPr lang="en-GB" dirty="0" err="1"/>
              <a:t>Catterall</a:t>
            </a:r>
            <a:r>
              <a:rPr lang="en-GB" dirty="0"/>
              <a:t>, NACCOM Trustee- Treasurer and Secretary</a:t>
            </a:r>
            <a:r>
              <a:rPr lang="en-GB" dirty="0" smtClean="0"/>
              <a:t>)</a:t>
            </a:r>
            <a:endParaRPr lang="en-GB" dirty="0"/>
          </a:p>
          <a:p>
            <a:pPr algn="l"/>
            <a:r>
              <a:rPr lang="en-GB" dirty="0"/>
              <a:t>2.30pm- Report on communications, media and advocacy, plans for the year ahead and Q&amp;A (Lucy Smith, Communications, Media and Advocacy Worker</a:t>
            </a:r>
            <a:r>
              <a:rPr lang="en-GB" dirty="0" smtClean="0"/>
              <a:t>)</a:t>
            </a:r>
            <a:r>
              <a:rPr lang="en-GB" dirty="0"/>
              <a:t> </a:t>
            </a:r>
          </a:p>
          <a:p>
            <a:pPr algn="l"/>
            <a:r>
              <a:rPr lang="en-GB" dirty="0"/>
              <a:t>2.45pm- Update on membership and Q&amp;A (Dave Smith) followed by a short </a:t>
            </a:r>
            <a:r>
              <a:rPr lang="en-GB" dirty="0" smtClean="0"/>
              <a:t>break</a:t>
            </a:r>
          </a:p>
          <a:p>
            <a:pPr algn="l"/>
            <a:r>
              <a:rPr lang="en-GB" dirty="0" smtClean="0"/>
              <a:t>3.00pm- Presentations from NACCOM Members</a:t>
            </a:r>
          </a:p>
          <a:p>
            <a:pPr algn="l"/>
            <a:r>
              <a:rPr lang="en-GB" dirty="0" smtClean="0"/>
              <a:t>3.45pm- Election of Board of Trustees</a:t>
            </a:r>
          </a:p>
        </p:txBody>
      </p:sp>
      <p:pic>
        <p:nvPicPr>
          <p:cNvPr id="4" name="Picture 3"/>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3053529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6" y="608134"/>
            <a:ext cx="11858500" cy="6058526"/>
          </a:xfrm>
          <a:prstGeom prst="rect">
            <a:avLst/>
          </a:prstGeom>
        </p:spPr>
      </p:pic>
      <p:pic>
        <p:nvPicPr>
          <p:cNvPr id="5" name="Picture 4"/>
          <p:cNvPicPr>
            <a:picLocks noChangeAspect="1"/>
          </p:cNvPicPr>
          <p:nvPr/>
        </p:nvPicPr>
        <p:blipFill rotWithShape="1">
          <a:blip r:embed="rId3"/>
          <a:srcRect r="63911" b="90104"/>
          <a:stretch/>
        </p:blipFill>
        <p:spPr>
          <a:xfrm>
            <a:off x="208126" y="141403"/>
            <a:ext cx="4047553" cy="716439"/>
          </a:xfrm>
          <a:prstGeom prst="rect">
            <a:avLst/>
          </a:prstGeom>
        </p:spPr>
      </p:pic>
    </p:spTree>
    <p:extLst>
      <p:ext uri="{BB962C8B-B14F-4D97-AF65-F5344CB8AC3E}">
        <p14:creationId xmlns:p14="http://schemas.microsoft.com/office/powerpoint/2010/main" val="1865276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5046" y="164837"/>
            <a:ext cx="9230936" cy="6728216"/>
          </a:xfrm>
          <a:prstGeom prst="rect">
            <a:avLst/>
          </a:prstGeom>
        </p:spPr>
      </p:pic>
    </p:spTree>
    <p:extLst>
      <p:ext uri="{BB962C8B-B14F-4D97-AF65-F5344CB8AC3E}">
        <p14:creationId xmlns:p14="http://schemas.microsoft.com/office/powerpoint/2010/main" val="2212142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4213"/>
          </a:xfrm>
        </p:spPr>
        <p:txBody>
          <a:bodyPr>
            <a:noAutofit/>
          </a:bodyPr>
          <a:lstStyle/>
          <a:p>
            <a:pPr algn="ctr"/>
            <a:r>
              <a:rPr lang="en-GB" sz="5400" dirty="0">
                <a:latin typeface="Ubuntu Condensed" panose="020B0506030602030204" pitchFamily="34" charset="0"/>
              </a:rPr>
              <a:t>Report on communications, media and </a:t>
            </a:r>
            <a:r>
              <a:rPr lang="en-GB" sz="5400" dirty="0" smtClean="0">
                <a:latin typeface="Ubuntu Condensed" panose="020B0506030602030204" pitchFamily="34" charset="0"/>
              </a:rPr>
              <a:t>advocacy work over the last year</a:t>
            </a:r>
            <a:endParaRPr lang="en-GB" sz="5400" dirty="0">
              <a:latin typeface="Ubuntu Condensed" panose="020B0506030602030204" pitchFamily="34" charset="0"/>
            </a:endParaRPr>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402673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Ubuntu Condensed" panose="020B0506030602030204" pitchFamily="34" charset="0"/>
              </a:rPr>
              <a:t>Communications</a:t>
            </a:r>
            <a:endParaRPr lang="en-GB" dirty="0">
              <a:latin typeface="Ubuntu Condensed" panose="020B0506030602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7850" y="1447434"/>
            <a:ext cx="6148125"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562" t="16895" r="26989" b="9809"/>
          <a:stretch/>
        </p:blipFill>
        <p:spPr>
          <a:xfrm>
            <a:off x="7535434" y="1485902"/>
            <a:ext cx="3561182" cy="2994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545" t="9166" r="28977" b="8477"/>
          <a:stretch/>
        </p:blipFill>
        <p:spPr>
          <a:xfrm>
            <a:off x="4543448" y="3371837"/>
            <a:ext cx="4717372" cy="3114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0817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715" y="5211559"/>
            <a:ext cx="6286504" cy="1344205"/>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smtClean="0">
                <a:latin typeface="Ubuntu Condensed" panose="020B0506030602030204" pitchFamily="34" charset="0"/>
              </a:rPr>
              <a:t>And Dave attended 20 events elsewhere around the UK too!</a:t>
            </a:r>
            <a:endParaRPr lang="en-GB" dirty="0">
              <a:latin typeface="Ubuntu Condensed" panose="020B0506030602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508" y="2482839"/>
            <a:ext cx="4534430" cy="3400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715" y="1425555"/>
            <a:ext cx="6045908" cy="3400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p:cNvSpPr txBox="1">
            <a:spLocks/>
          </p:cNvSpPr>
          <p:nvPr/>
        </p:nvSpPr>
        <p:spPr>
          <a:xfrm>
            <a:off x="680508" y="857249"/>
            <a:ext cx="4517849" cy="90963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Ubuntu Condensed" panose="020B0506030602030204" pitchFamily="34" charset="0"/>
              </a:rPr>
              <a:t>Greenbelt Festival</a:t>
            </a:r>
            <a:endParaRPr lang="en-GB" dirty="0">
              <a:latin typeface="Ubuntu Condensed" panose="020B0506030602030204" pitchFamily="34" charset="0"/>
            </a:endParaRPr>
          </a:p>
        </p:txBody>
      </p:sp>
    </p:spTree>
    <p:extLst>
      <p:ext uri="{BB962C8B-B14F-4D97-AF65-F5344CB8AC3E}">
        <p14:creationId xmlns:p14="http://schemas.microsoft.com/office/powerpoint/2010/main" val="3184431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Ubuntu Condensed" panose="020B0506030602030204" pitchFamily="34" charset="0"/>
              </a:rPr>
              <a:t>Media Training and Support</a:t>
            </a:r>
            <a:endParaRPr lang="en-GB" dirty="0">
              <a:latin typeface="Ubuntu Condensed" panose="020B0506030602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26699" y="365125"/>
            <a:ext cx="2527101" cy="449262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216" y="2556291"/>
            <a:ext cx="5727733" cy="3221850"/>
          </a:xfrm>
          <a:prstGeom prst="rect">
            <a:avLst/>
          </a:prstGeom>
        </p:spPr>
      </p:pic>
      <p:sp>
        <p:nvSpPr>
          <p:cNvPr id="7" name="TextBox 6"/>
          <p:cNvSpPr txBox="1"/>
          <p:nvPr/>
        </p:nvSpPr>
        <p:spPr>
          <a:xfrm>
            <a:off x="838200" y="1690688"/>
            <a:ext cx="783431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600" dirty="0" smtClean="0">
                <a:latin typeface="Ubuntu Condensed" panose="020B0506030602030204" pitchFamily="34" charset="0"/>
              </a:rPr>
              <a:t>Storytelling</a:t>
            </a:r>
            <a:r>
              <a:rPr lang="en-GB" sz="4000" dirty="0" smtClean="0">
                <a:latin typeface="Ubuntu Condensed" panose="020B0506030602030204" pitchFamily="34" charset="0"/>
              </a:rPr>
              <a:t> </a:t>
            </a:r>
            <a:r>
              <a:rPr lang="en-GB" sz="3600" dirty="0" smtClean="0">
                <a:latin typeface="Ubuntu Condensed" panose="020B0506030602030204" pitchFamily="34" charset="0"/>
              </a:rPr>
              <a:t>sessions in London and Sheffield</a:t>
            </a:r>
            <a:endParaRPr lang="en-GB" sz="3600" dirty="0">
              <a:latin typeface="Ubuntu Condensed" panose="020B0506030602030204" pitchFamily="34" charset="0"/>
            </a:endParaRPr>
          </a:p>
        </p:txBody>
      </p:sp>
      <p:sp>
        <p:nvSpPr>
          <p:cNvPr id="8" name="Rectangle 7"/>
          <p:cNvSpPr/>
          <p:nvPr/>
        </p:nvSpPr>
        <p:spPr>
          <a:xfrm>
            <a:off x="838199" y="5935307"/>
            <a:ext cx="870585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smtClean="0">
                <a:latin typeface="Ubuntu Condensed" panose="020B0506030602030204" pitchFamily="34" charset="0"/>
              </a:rPr>
              <a:t>‘when </a:t>
            </a:r>
            <a:r>
              <a:rPr lang="en-GB" sz="2400" dirty="0">
                <a:latin typeface="Ubuntu Condensed" panose="020B0506030602030204" pitchFamily="34" charset="0"/>
              </a:rPr>
              <a:t>you hear other difficult story you feel there are people same as </a:t>
            </a:r>
            <a:r>
              <a:rPr lang="en-GB" sz="2400" dirty="0" smtClean="0">
                <a:latin typeface="Ubuntu Condensed" panose="020B0506030602030204" pitchFamily="34" charset="0"/>
              </a:rPr>
              <a:t>you’</a:t>
            </a:r>
            <a:endParaRPr lang="en-GB" sz="2400" dirty="0">
              <a:latin typeface="Ubuntu Condensed" panose="020B0506030602030204" pitchFamily="34" charset="0"/>
            </a:endParaRPr>
          </a:p>
        </p:txBody>
      </p:sp>
    </p:spTree>
    <p:extLst>
      <p:ext uri="{BB962C8B-B14F-4D97-AF65-F5344CB8AC3E}">
        <p14:creationId xmlns:p14="http://schemas.microsoft.com/office/powerpoint/2010/main" val="3523153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348038" cy="1325563"/>
          </a:xfrm>
        </p:spPr>
        <p:txBody>
          <a:bodyPr>
            <a:noAutofit/>
          </a:bodyPr>
          <a:lstStyle/>
          <a:p>
            <a:r>
              <a:rPr lang="en-GB" sz="5400" dirty="0">
                <a:latin typeface="Ubuntu Condensed" panose="020B0506030602030204" pitchFamily="34" charset="0"/>
              </a:rPr>
              <a:t>Advocacy</a:t>
            </a:r>
            <a:endParaRPr lang="en-GB" sz="5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231" b="26105"/>
          <a:stretch/>
        </p:blipFill>
        <p:spPr>
          <a:xfrm>
            <a:off x="9377044" y="2194561"/>
            <a:ext cx="2067243" cy="2822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noGrp="1"/>
          </p:cNvSpPr>
          <p:nvPr>
            <p:ph idx="1"/>
          </p:nvPr>
        </p:nvSpPr>
        <p:spPr>
          <a:xfrm>
            <a:off x="3128963" y="5229226"/>
            <a:ext cx="8315324" cy="9334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smtClean="0">
                <a:latin typeface="Ubuntu Condensed" panose="020B0506030602030204" pitchFamily="34" charset="0"/>
              </a:rPr>
              <a:t>Sanctuary</a:t>
            </a:r>
            <a:r>
              <a:rPr lang="en-GB" sz="5400" dirty="0" smtClean="0">
                <a:latin typeface="Ubuntu Condensed" panose="020B0506030602030204" pitchFamily="34" charset="0"/>
              </a:rPr>
              <a:t> </a:t>
            </a:r>
            <a:r>
              <a:rPr lang="en-GB" sz="4800" dirty="0" smtClean="0">
                <a:latin typeface="Ubuntu Condensed" panose="020B0506030602030204" pitchFamily="34" charset="0"/>
              </a:rPr>
              <a:t>in Parliament 29</a:t>
            </a:r>
            <a:r>
              <a:rPr lang="en-GB" sz="4800" baseline="30000" dirty="0" smtClean="0">
                <a:latin typeface="Ubuntu Condensed" panose="020B0506030602030204" pitchFamily="34" charset="0"/>
              </a:rPr>
              <a:t>th</a:t>
            </a:r>
            <a:r>
              <a:rPr lang="en-GB" sz="4800" dirty="0" smtClean="0">
                <a:latin typeface="Ubuntu Condensed" panose="020B0506030602030204" pitchFamily="34" charset="0"/>
              </a:rPr>
              <a:t> Nov</a:t>
            </a:r>
            <a:endParaRPr lang="en-GB" sz="5400" dirty="0">
              <a:latin typeface="Ubuntu Condensed" panose="020B0506030602030204" pitchFamily="34" charset="0"/>
            </a:endParaRPr>
          </a:p>
        </p:txBody>
      </p:sp>
      <p:sp>
        <p:nvSpPr>
          <p:cNvPr id="6" name="TextBox 5"/>
          <p:cNvSpPr txBox="1"/>
          <p:nvPr/>
        </p:nvSpPr>
        <p:spPr>
          <a:xfrm>
            <a:off x="838200" y="1795257"/>
            <a:ext cx="733425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600" dirty="0" smtClean="0">
                <a:latin typeface="Ubuntu Condensed" panose="020B0506030602030204" pitchFamily="34" charset="0"/>
              </a:rPr>
              <a:t>APPG Submission: Refugees Welcome?</a:t>
            </a:r>
            <a:endParaRPr lang="en-GB" sz="3600" dirty="0">
              <a:latin typeface="Ubuntu Condensed" panose="020B0506030602030204" pitchFamily="34" charset="0"/>
            </a:endParaRPr>
          </a:p>
        </p:txBody>
      </p:sp>
      <p:sp>
        <p:nvSpPr>
          <p:cNvPr id="7" name="TextBox 6"/>
          <p:cNvSpPr txBox="1"/>
          <p:nvPr/>
        </p:nvSpPr>
        <p:spPr>
          <a:xfrm>
            <a:off x="1554797" y="2958244"/>
            <a:ext cx="733425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600" dirty="0" smtClean="0">
                <a:latin typeface="Ubuntu Condensed" panose="020B0506030602030204" pitchFamily="34" charset="0"/>
              </a:rPr>
              <a:t>Working with Still Human Still Here to find case studies of poor health as a result of low levels of support</a:t>
            </a:r>
            <a:endParaRPr lang="en-GB" sz="3600" dirty="0">
              <a:latin typeface="Ubuntu Condensed" panose="020B0506030602030204" pitchFamily="34" charset="0"/>
            </a:endParaRPr>
          </a:p>
        </p:txBody>
      </p:sp>
    </p:spTree>
    <p:extLst>
      <p:ext uri="{BB962C8B-B14F-4D97-AF65-F5344CB8AC3E}">
        <p14:creationId xmlns:p14="http://schemas.microsoft.com/office/powerpoint/2010/main" val="4221842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9880" y="2615815"/>
            <a:ext cx="3657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142875" y="326314"/>
            <a:ext cx="7872413" cy="963612"/>
          </a:xfrm>
        </p:spPr>
        <p:txBody>
          <a:bodyPr>
            <a:normAutofit/>
          </a:bodyPr>
          <a:lstStyle/>
          <a:p>
            <a:r>
              <a:rPr lang="en-GB" sz="5400" dirty="0" smtClean="0">
                <a:latin typeface="Ubuntu Condensed" panose="020B0506030602030204" pitchFamily="34" charset="0"/>
              </a:rPr>
              <a:t>Advocacy opportunities</a:t>
            </a:r>
            <a:endParaRPr lang="en-GB" sz="5400" dirty="0">
              <a:latin typeface="Ubuntu Condensed" panose="020B0506030602030204" pitchFamily="34" charset="0"/>
            </a:endParaRPr>
          </a:p>
        </p:txBody>
      </p:sp>
      <p:sp>
        <p:nvSpPr>
          <p:cNvPr id="6" name="TextBox 5"/>
          <p:cNvSpPr txBox="1"/>
          <p:nvPr/>
        </p:nvSpPr>
        <p:spPr>
          <a:xfrm>
            <a:off x="9153528" y="4331369"/>
            <a:ext cx="1600200" cy="369332"/>
          </a:xfrm>
          <a:prstGeom prst="rect">
            <a:avLst/>
          </a:prstGeom>
          <a:noFill/>
        </p:spPr>
        <p:txBody>
          <a:bodyPr wrap="square" rtlCol="0">
            <a:spAutoFit/>
          </a:bodyPr>
          <a:lstStyle/>
          <a:p>
            <a:r>
              <a:rPr lang="en-GB" dirty="0" smtClean="0">
                <a:latin typeface="Ubuntu Condensed" panose="020B0506030602030204" pitchFamily="34" charset="0"/>
              </a:rPr>
              <a:t>Action Groups</a:t>
            </a:r>
            <a:endParaRPr lang="en-GB" dirty="0">
              <a:latin typeface="Ubuntu Condensed" panose="020B0506030602030204" pitchFamily="34" charset="0"/>
            </a:endParaRPr>
          </a:p>
        </p:txBody>
      </p:sp>
      <p:sp>
        <p:nvSpPr>
          <p:cNvPr id="8" name="Title 1"/>
          <p:cNvSpPr txBox="1">
            <a:spLocks/>
          </p:cNvSpPr>
          <p:nvPr/>
        </p:nvSpPr>
        <p:spPr>
          <a:xfrm>
            <a:off x="883322" y="4700702"/>
            <a:ext cx="6660515" cy="68700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dirty="0" smtClean="0">
                <a:latin typeface="Ubuntu Condensed" panose="020B0506030602030204" pitchFamily="34" charset="0"/>
              </a:rPr>
              <a:t>Weekend away on 4-5</a:t>
            </a:r>
            <a:r>
              <a:rPr lang="en-GB" sz="5400" baseline="30000" dirty="0" smtClean="0">
                <a:latin typeface="Ubuntu Condensed" panose="020B0506030602030204" pitchFamily="34" charset="0"/>
              </a:rPr>
              <a:t>th</a:t>
            </a:r>
            <a:r>
              <a:rPr lang="en-GB" sz="5400" dirty="0" smtClean="0">
                <a:latin typeface="Ubuntu Condensed" panose="020B0506030602030204" pitchFamily="34" charset="0"/>
              </a:rPr>
              <a:t> March 2017</a:t>
            </a:r>
            <a:endParaRPr lang="en-GB" sz="5400" dirty="0">
              <a:latin typeface="Ubuntu Condensed" panose="020B0506030602030204" pitchFamily="34" charset="0"/>
            </a:endParaRPr>
          </a:p>
        </p:txBody>
      </p:sp>
      <p:sp>
        <p:nvSpPr>
          <p:cNvPr id="11" name="TextBox 10"/>
          <p:cNvSpPr txBox="1"/>
          <p:nvPr/>
        </p:nvSpPr>
        <p:spPr>
          <a:xfrm>
            <a:off x="1035842" y="1485698"/>
            <a:ext cx="610790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smtClean="0">
                <a:latin typeface="Ubuntu Condensed" panose="020B0506030602030204" pitchFamily="34" charset="0"/>
              </a:rPr>
              <a:t>JCWI survey for landlords and tenants affected by Right to Rent</a:t>
            </a:r>
          </a:p>
          <a:p>
            <a:r>
              <a:rPr lang="en-GB" sz="2800" dirty="0" smtClean="0">
                <a:latin typeface="Ubuntu Condensed" panose="020B0506030602030204" pitchFamily="34" charset="0"/>
              </a:rPr>
              <a:t>Deadline 31</a:t>
            </a:r>
            <a:r>
              <a:rPr lang="en-GB" sz="2800" baseline="30000" dirty="0" smtClean="0">
                <a:latin typeface="Ubuntu Condensed" panose="020B0506030602030204" pitchFamily="34" charset="0"/>
              </a:rPr>
              <a:t>st</a:t>
            </a:r>
            <a:r>
              <a:rPr lang="en-GB" sz="2800" dirty="0" smtClean="0">
                <a:latin typeface="Ubuntu Condensed" panose="020B0506030602030204" pitchFamily="34" charset="0"/>
              </a:rPr>
              <a:t> Dec</a:t>
            </a:r>
            <a:endParaRPr lang="en-GB" sz="2800" dirty="0">
              <a:latin typeface="Ubuntu Condensed" panose="020B0506030602030204" pitchFamily="34" charset="0"/>
            </a:endParaRPr>
          </a:p>
        </p:txBody>
      </p:sp>
      <p:sp>
        <p:nvSpPr>
          <p:cNvPr id="12" name="Rectangle 11"/>
          <p:cNvSpPr/>
          <p:nvPr/>
        </p:nvSpPr>
        <p:spPr>
          <a:xfrm>
            <a:off x="497279" y="3808149"/>
            <a:ext cx="7232259"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4000" dirty="0" smtClean="0">
                <a:latin typeface="Ubuntu Condensed" panose="020B0506030602030204" pitchFamily="34" charset="0"/>
              </a:rPr>
              <a:t>Action Groups- Advisors and Activists</a:t>
            </a:r>
          </a:p>
        </p:txBody>
      </p:sp>
      <p:sp>
        <p:nvSpPr>
          <p:cNvPr id="13" name="Title 1"/>
          <p:cNvSpPr txBox="1">
            <a:spLocks/>
          </p:cNvSpPr>
          <p:nvPr/>
        </p:nvSpPr>
        <p:spPr>
          <a:xfrm>
            <a:off x="883322" y="5572371"/>
            <a:ext cx="6660515" cy="68700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dirty="0" smtClean="0">
                <a:latin typeface="Ubuntu Condensed" panose="020B0506030602030204" pitchFamily="34" charset="0"/>
              </a:rPr>
              <a:t>Webinar due to be rescheduled – sign up to the Action Group for full details</a:t>
            </a:r>
            <a:endParaRPr lang="en-GB" sz="5400" dirty="0">
              <a:latin typeface="Ubuntu Condensed" panose="020B0506030602030204" pitchFamily="34" charset="0"/>
            </a:endParaRPr>
          </a:p>
        </p:txBody>
      </p:sp>
    </p:spTree>
    <p:extLst>
      <p:ext uri="{BB962C8B-B14F-4D97-AF65-F5344CB8AC3E}">
        <p14:creationId xmlns:p14="http://schemas.microsoft.com/office/powerpoint/2010/main" val="3864514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633913" cy="1106488"/>
          </a:xfrm>
        </p:spPr>
        <p:txBody>
          <a:bodyPr/>
          <a:lstStyle/>
          <a:p>
            <a:r>
              <a:rPr lang="en-GB" dirty="0" smtClean="0">
                <a:latin typeface="Ubuntu Condensed" panose="020B0506030602030204" pitchFamily="34" charset="0"/>
              </a:rPr>
              <a:t>Media opportunities </a:t>
            </a:r>
            <a:endParaRPr lang="en-GB" dirty="0">
              <a:latin typeface="Ubuntu Condensed" panose="020B0506030602030204" pitchFamily="34" charset="0"/>
            </a:endParaRPr>
          </a:p>
        </p:txBody>
      </p:sp>
      <p:sp>
        <p:nvSpPr>
          <p:cNvPr id="3" name="Content Placeholder 2"/>
          <p:cNvSpPr>
            <a:spLocks noGrp="1"/>
          </p:cNvSpPr>
          <p:nvPr>
            <p:ph idx="1"/>
          </p:nvPr>
        </p:nvSpPr>
        <p:spPr>
          <a:xfrm>
            <a:off x="838200" y="1690688"/>
            <a:ext cx="10515600" cy="852487"/>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dirty="0" smtClean="0">
                <a:latin typeface="Ubuntu Condensed" panose="020B0506030602030204" pitchFamily="34" charset="0"/>
              </a:rPr>
              <a:t>UNHCR looking for hosts and refugees to share experiences for a UK version of the ‘No Stranger Place’...</a:t>
            </a:r>
            <a:endParaRPr lang="en-GB" dirty="0">
              <a:latin typeface="Ubuntu Condensed" panose="020B0506030602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358" r="1745" b="330"/>
          <a:stretch/>
        </p:blipFill>
        <p:spPr>
          <a:xfrm>
            <a:off x="952501" y="2927351"/>
            <a:ext cx="5512370" cy="2700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a:xfrm>
            <a:off x="6943725" y="3217471"/>
            <a:ext cx="4410075" cy="64293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Ubuntu Condensed" panose="020B0506030602030204" pitchFamily="34" charset="0"/>
              </a:rPr>
              <a:t>Hosting documentary enquiries</a:t>
            </a:r>
            <a:endParaRPr lang="en-GB" dirty="0">
              <a:latin typeface="Ubuntu Condensed" panose="020B0506030602030204" pitchFamily="34" charset="0"/>
            </a:endParaRPr>
          </a:p>
          <a:p>
            <a:pPr marL="0" indent="0">
              <a:buFont typeface="Arial" panose="020B0604020202020204" pitchFamily="34" charset="0"/>
              <a:buNone/>
            </a:pPr>
            <a:endParaRPr lang="en-GB" dirty="0" smtClean="0">
              <a:latin typeface="Ubuntu Condensed" panose="020B0506030602030204" pitchFamily="34" charset="0"/>
            </a:endParaRPr>
          </a:p>
        </p:txBody>
      </p:sp>
      <p:sp>
        <p:nvSpPr>
          <p:cNvPr id="6" name="Rectangle 5"/>
          <p:cNvSpPr/>
          <p:nvPr/>
        </p:nvSpPr>
        <p:spPr>
          <a:xfrm>
            <a:off x="6943725" y="4534701"/>
            <a:ext cx="4410075"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800" dirty="0" smtClean="0">
                <a:latin typeface="Ubuntu Condensed" panose="020B0506030602030204" pitchFamily="34" charset="0"/>
              </a:rPr>
              <a:t>Developing links </a:t>
            </a:r>
            <a:r>
              <a:rPr lang="en-GB" sz="2800" dirty="0">
                <a:latin typeface="Ubuntu Condensed" panose="020B0506030602030204" pitchFamily="34" charset="0"/>
              </a:rPr>
              <a:t>with national </a:t>
            </a:r>
            <a:r>
              <a:rPr lang="en-GB" sz="2800" dirty="0" smtClean="0">
                <a:latin typeface="Ubuntu Condensed" panose="020B0506030602030204" pitchFamily="34" charset="0"/>
              </a:rPr>
              <a:t>communications/media </a:t>
            </a:r>
            <a:r>
              <a:rPr lang="en-GB" sz="2800" dirty="0">
                <a:latin typeface="Ubuntu Condensed" panose="020B0506030602030204" pitchFamily="34" charset="0"/>
              </a:rPr>
              <a:t>hub </a:t>
            </a:r>
            <a:r>
              <a:rPr lang="en-GB" sz="2800" dirty="0" err="1">
                <a:latin typeface="Ubuntu Condensed" panose="020B0506030602030204" pitchFamily="34" charset="0"/>
              </a:rPr>
              <a:t>iMix</a:t>
            </a:r>
            <a:endParaRPr lang="en-GB" sz="2800" dirty="0">
              <a:latin typeface="Ubuntu Condensed" panose="020B0506030602030204" pitchFamily="34" charset="0"/>
            </a:endParaRPr>
          </a:p>
        </p:txBody>
      </p:sp>
    </p:spTree>
    <p:extLst>
      <p:ext uri="{BB962C8B-B14F-4D97-AF65-F5344CB8AC3E}">
        <p14:creationId xmlns:p14="http://schemas.microsoft.com/office/powerpoint/2010/main" val="2921721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375" y="1431788"/>
            <a:ext cx="9144000" cy="1066800"/>
          </a:xfrm>
        </p:spPr>
        <p:txBody>
          <a:bodyPr/>
          <a:lstStyle/>
          <a:p>
            <a:r>
              <a:rPr lang="en-GB" dirty="0" smtClean="0">
                <a:latin typeface="Ubuntu Condensed" panose="020B0506030602030204" pitchFamily="34" charset="0"/>
              </a:rPr>
              <a:t>Update on Membership</a:t>
            </a:r>
            <a:endParaRPr lang="en-GB" dirty="0">
              <a:latin typeface="Ubuntu Condensed" panose="020B0506030602030204" pitchFamily="34" charset="0"/>
            </a:endParaRPr>
          </a:p>
        </p:txBody>
      </p:sp>
      <p:sp>
        <p:nvSpPr>
          <p:cNvPr id="3" name="Subtitle 2"/>
          <p:cNvSpPr>
            <a:spLocks noGrp="1"/>
          </p:cNvSpPr>
          <p:nvPr>
            <p:ph type="subTitle" idx="1"/>
          </p:nvPr>
        </p:nvSpPr>
        <p:spPr>
          <a:xfrm>
            <a:off x="1476375" y="2630488"/>
            <a:ext cx="9144000" cy="1655762"/>
          </a:xfrm>
        </p:spPr>
        <p:txBody>
          <a:bodyPr>
            <a:noAutofit/>
          </a:bodyPr>
          <a:lstStyle/>
          <a:p>
            <a:r>
              <a:rPr lang="en-GB" sz="3600" dirty="0" smtClean="0">
                <a:latin typeface="Ubuntu Condensed" panose="020B0506030602030204" pitchFamily="34" charset="0"/>
              </a:rPr>
              <a:t>Welcome to</a:t>
            </a:r>
            <a:r>
              <a:rPr lang="en-GB" sz="3600" dirty="0" smtClean="0">
                <a:latin typeface="Ubuntu Condensed" panose="020B0506030602030204" pitchFamily="34" charset="0"/>
              </a:rPr>
              <a:t> </a:t>
            </a:r>
            <a:r>
              <a:rPr lang="en-GB" sz="3600" dirty="0" smtClean="0">
                <a:latin typeface="Ubuntu Condensed" panose="020B0506030602030204" pitchFamily="34" charset="0"/>
              </a:rPr>
              <a:t>new </a:t>
            </a:r>
            <a:r>
              <a:rPr lang="en-GB" sz="3600" dirty="0" smtClean="0">
                <a:latin typeface="Ubuntu Condensed" panose="020B0506030602030204" pitchFamily="34" charset="0"/>
              </a:rPr>
              <a:t>members! Bolton City of Sanctuary and Warm Hut are the latest to join the network.</a:t>
            </a:r>
          </a:p>
          <a:p>
            <a:endParaRPr lang="en-GB" sz="1800" dirty="0" smtClean="0">
              <a:latin typeface="Ubuntu Condensed" panose="020B0506030602030204" pitchFamily="34" charset="0"/>
            </a:endParaRPr>
          </a:p>
          <a:p>
            <a:r>
              <a:rPr lang="en-GB" sz="3600" dirty="0" smtClean="0">
                <a:latin typeface="Ubuntu Condensed" panose="020B0506030602030204" pitchFamily="34" charset="0"/>
              </a:rPr>
              <a:t>Membershi</a:t>
            </a:r>
            <a:r>
              <a:rPr lang="en-GB" sz="3600" dirty="0" smtClean="0">
                <a:latin typeface="Ubuntu Condensed" panose="020B0506030602030204" pitchFamily="34" charset="0"/>
              </a:rPr>
              <a:t>p Renewal- reminders will come out soon</a:t>
            </a:r>
          </a:p>
          <a:p>
            <a:endParaRPr lang="en-GB" sz="1800" dirty="0" smtClean="0">
              <a:latin typeface="Ubuntu Condensed" panose="020B0506030602030204" pitchFamily="34" charset="0"/>
            </a:endParaRPr>
          </a:p>
          <a:p>
            <a:r>
              <a:rPr lang="en-GB" sz="3600" dirty="0" smtClean="0">
                <a:latin typeface="Ubuntu Condensed" panose="020B0506030602030204" pitchFamily="34" charset="0"/>
              </a:rPr>
              <a:t>New process for Membership </a:t>
            </a:r>
            <a:r>
              <a:rPr lang="en-GB" sz="3600" dirty="0" smtClean="0">
                <a:latin typeface="Ubuntu Condensed" panose="020B0506030602030204" pitchFamily="34" charset="0"/>
              </a:rPr>
              <a:t>applications in </a:t>
            </a:r>
            <a:r>
              <a:rPr lang="en-GB" sz="3600" dirty="0" smtClean="0">
                <a:latin typeface="Ubuntu Condensed" panose="020B0506030602030204" pitchFamily="34" charset="0"/>
              </a:rPr>
              <a:t>2017- to be confirmed by trustees shortly</a:t>
            </a:r>
            <a:endParaRPr lang="en-GB" sz="3600" dirty="0" smtClean="0">
              <a:latin typeface="Ubuntu Condensed" panose="020B0506030602030204" pitchFamily="34" charset="0"/>
            </a:endParaRPr>
          </a:p>
        </p:txBody>
      </p:sp>
      <p:pic>
        <p:nvPicPr>
          <p:cNvPr id="4" name="Picture 3"/>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2249420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3119"/>
            <a:ext cx="9144000" cy="3024188"/>
          </a:xfrm>
        </p:spPr>
        <p:txBody>
          <a:bodyPr>
            <a:normAutofit fontScale="90000"/>
          </a:bodyPr>
          <a:lstStyle/>
          <a:p>
            <a:r>
              <a:rPr lang="en-GB" dirty="0" smtClean="0">
                <a:latin typeface="Ubuntu Condensed" panose="020B0506030602030204" pitchFamily="34" charset="0"/>
              </a:rPr>
              <a:t>Overview of NACCOM</a:t>
            </a:r>
            <a:br>
              <a:rPr lang="en-GB" dirty="0" smtClean="0">
                <a:latin typeface="Ubuntu Condensed" panose="020B0506030602030204" pitchFamily="34" charset="0"/>
              </a:rPr>
            </a:br>
            <a:r>
              <a:rPr lang="en-GB" dirty="0" smtClean="0">
                <a:latin typeface="Ubuntu Condensed" panose="020B0506030602030204" pitchFamily="34" charset="0"/>
              </a:rPr>
              <a:t/>
            </a:r>
            <a:br>
              <a:rPr lang="en-GB" dirty="0" smtClean="0">
                <a:latin typeface="Ubuntu Condensed" panose="020B0506030602030204" pitchFamily="34" charset="0"/>
              </a:rPr>
            </a:br>
            <a:r>
              <a:rPr lang="en-GB" dirty="0">
                <a:latin typeface="Ubuntu Condensed" panose="020B0506030602030204" pitchFamily="34" charset="0"/>
              </a:rPr>
              <a:t>U</a:t>
            </a:r>
            <a:r>
              <a:rPr lang="en-GB" dirty="0" smtClean="0">
                <a:latin typeface="Ubuntu Condensed" panose="020B0506030602030204" pitchFamily="34" charset="0"/>
              </a:rPr>
              <a:t>pdate </a:t>
            </a:r>
            <a:r>
              <a:rPr lang="en-GB" dirty="0">
                <a:latin typeface="Ubuntu Condensed" panose="020B0506030602030204" pitchFamily="34" charset="0"/>
              </a:rPr>
              <a:t>on the </a:t>
            </a:r>
            <a:r>
              <a:rPr lang="en-GB" dirty="0" smtClean="0">
                <a:latin typeface="Ubuntu Condensed" panose="020B0506030602030204" pitchFamily="34" charset="0"/>
              </a:rPr>
              <a:t>Annual Report </a:t>
            </a:r>
            <a:r>
              <a:rPr lang="en-GB" dirty="0">
                <a:latin typeface="Ubuntu Condensed" panose="020B0506030602030204" pitchFamily="34" charset="0"/>
              </a:rPr>
              <a:t>and </a:t>
            </a:r>
            <a:r>
              <a:rPr lang="en-GB" dirty="0" smtClean="0">
                <a:latin typeface="Ubuntu Condensed" panose="020B0506030602030204" pitchFamily="34" charset="0"/>
              </a:rPr>
              <a:t>Accommodation Survey</a:t>
            </a:r>
            <a:endParaRPr lang="en-GB" dirty="0">
              <a:latin typeface="Ubuntu Condensed" panose="020B0506030602030204" pitchFamily="34" charset="0"/>
            </a:endParaRPr>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4030260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11" y="128591"/>
            <a:ext cx="4608428" cy="6629400"/>
          </a:xfrm>
          <a:prstGeom prst="rect">
            <a:avLst/>
          </a:prstGeom>
        </p:spPr>
      </p:pic>
      <p:sp>
        <p:nvSpPr>
          <p:cNvPr id="4" name="Title 1"/>
          <p:cNvSpPr txBox="1">
            <a:spLocks/>
          </p:cNvSpPr>
          <p:nvPr/>
        </p:nvSpPr>
        <p:spPr>
          <a:xfrm>
            <a:off x="3655218" y="1893089"/>
            <a:ext cx="7529513" cy="158591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latin typeface="Ubuntu Condensed" panose="020B0506030602030204" pitchFamily="34" charset="0"/>
              </a:rPr>
              <a:t>2016- 39 Full Members and 6 Associate Members</a:t>
            </a:r>
            <a:endParaRPr lang="en-GB" sz="4000" dirty="0">
              <a:latin typeface="Ubuntu Condensed" panose="020B0506030602030204" pitchFamily="34" charset="0"/>
            </a:endParaRPr>
          </a:p>
        </p:txBody>
      </p:sp>
      <p:sp>
        <p:nvSpPr>
          <p:cNvPr id="2" name="Title 1"/>
          <p:cNvSpPr>
            <a:spLocks noGrp="1"/>
          </p:cNvSpPr>
          <p:nvPr>
            <p:ph type="title"/>
          </p:nvPr>
        </p:nvSpPr>
        <p:spPr>
          <a:xfrm>
            <a:off x="3657599" y="527051"/>
            <a:ext cx="7815264" cy="1573212"/>
          </a:xfrm>
          <a:solidFill>
            <a:schemeClr val="bg1"/>
          </a:solidFill>
        </p:spPr>
        <p:txBody>
          <a:bodyPr>
            <a:normAutofit/>
          </a:bodyPr>
          <a:lstStyle/>
          <a:p>
            <a:r>
              <a:rPr lang="en-GB" sz="4000" dirty="0" smtClean="0">
                <a:latin typeface="Ubuntu Condensed" panose="020B0506030602030204" pitchFamily="34" charset="0"/>
              </a:rPr>
              <a:t>2006- NACCOM started with three projects at the first meeting</a:t>
            </a:r>
            <a:endParaRPr lang="en-GB" sz="4000" dirty="0">
              <a:latin typeface="Ubuntu Condensed" panose="020B0506030602030204" pitchFamily="34" charset="0"/>
            </a:endParaRPr>
          </a:p>
        </p:txBody>
      </p:sp>
      <p:sp>
        <p:nvSpPr>
          <p:cNvPr id="6" name="Title 1"/>
          <p:cNvSpPr txBox="1">
            <a:spLocks/>
          </p:cNvSpPr>
          <p:nvPr/>
        </p:nvSpPr>
        <p:spPr>
          <a:xfrm>
            <a:off x="4826797" y="3749265"/>
            <a:ext cx="5745953" cy="163712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latin typeface="Ubuntu Condensed" panose="020B0506030602030204" pitchFamily="34" charset="0"/>
              </a:rPr>
              <a:t>Working across 33 towns and cities in Scotland, Wales, Northern Ireland and England.</a:t>
            </a:r>
          </a:p>
          <a:p>
            <a:endParaRPr lang="en-GB" sz="1800" dirty="0">
              <a:latin typeface="Ubuntu Condensed" panose="020B0506030602030204" pitchFamily="34" charset="0"/>
            </a:endParaRPr>
          </a:p>
        </p:txBody>
      </p:sp>
    </p:spTree>
    <p:extLst>
      <p:ext uri="{BB962C8B-B14F-4D97-AF65-F5344CB8AC3E}">
        <p14:creationId xmlns:p14="http://schemas.microsoft.com/office/powerpoint/2010/main" val="2261839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7813" y="814383"/>
            <a:ext cx="4252911" cy="646331"/>
          </a:xfrm>
          <a:prstGeom prst="rect">
            <a:avLst/>
          </a:prstGeom>
        </p:spPr>
        <p:txBody>
          <a:bodyPr wrap="square">
            <a:spAutoFit/>
          </a:bodyPr>
          <a:lstStyle/>
          <a:p>
            <a:r>
              <a:rPr lang="en-GB" sz="3600" dirty="0" smtClean="0">
                <a:latin typeface="Ubuntu Condensed" panose="020B0506030602030204" pitchFamily="34" charset="0"/>
              </a:rPr>
              <a:t>2016 Mapping Report</a:t>
            </a:r>
            <a:endParaRPr lang="en-GB" sz="3600" dirty="0">
              <a:latin typeface="Ubuntu Condensed" panose="020B0506030602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0" y="0"/>
            <a:ext cx="10315575" cy="6858000"/>
          </a:xfrm>
          <a:prstGeom prst="rect">
            <a:avLst/>
          </a:prstGeom>
        </p:spPr>
      </p:pic>
      <p:sp>
        <p:nvSpPr>
          <p:cNvPr id="8" name="Rectangle 7"/>
          <p:cNvSpPr/>
          <p:nvPr/>
        </p:nvSpPr>
        <p:spPr>
          <a:xfrm>
            <a:off x="1200150" y="1503578"/>
            <a:ext cx="2686050" cy="31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251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22036"/>
            <a:ext cx="5011139" cy="3064126"/>
          </a:xfrm>
          <a:prstGeom prst="rect">
            <a:avLst/>
          </a:prstGeom>
        </p:spPr>
      </p:pic>
      <p:pic>
        <p:nvPicPr>
          <p:cNvPr id="6" name="Picture 5"/>
          <p:cNvPicPr>
            <a:picLocks noChangeAspect="1"/>
          </p:cNvPicPr>
          <p:nvPr/>
        </p:nvPicPr>
        <p:blipFill>
          <a:blip r:embed="rId3"/>
          <a:stretch>
            <a:fillRect/>
          </a:stretch>
        </p:blipFill>
        <p:spPr>
          <a:xfrm>
            <a:off x="387677" y="3642261"/>
            <a:ext cx="4235784" cy="2766784"/>
          </a:xfrm>
          <a:prstGeom prst="rect">
            <a:avLst/>
          </a:prstGeom>
        </p:spPr>
      </p:pic>
      <p:pic>
        <p:nvPicPr>
          <p:cNvPr id="2" name="Picture 1"/>
          <p:cNvPicPr>
            <a:picLocks noChangeAspect="1"/>
          </p:cNvPicPr>
          <p:nvPr/>
        </p:nvPicPr>
        <p:blipFill>
          <a:blip r:embed="rId4"/>
          <a:stretch>
            <a:fillRect/>
          </a:stretch>
        </p:blipFill>
        <p:spPr>
          <a:xfrm>
            <a:off x="5398816" y="906153"/>
            <a:ext cx="6427721" cy="5360017"/>
          </a:xfrm>
          <a:prstGeom prst="rect">
            <a:avLst/>
          </a:prstGeom>
        </p:spPr>
      </p:pic>
    </p:spTree>
    <p:extLst>
      <p:ext uri="{BB962C8B-B14F-4D97-AF65-F5344CB8AC3E}">
        <p14:creationId xmlns:p14="http://schemas.microsoft.com/office/powerpoint/2010/main" val="2590229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2425"/>
            <a:ext cx="10515600" cy="3678238"/>
          </a:xfrm>
        </p:spPr>
        <p:txBody>
          <a:bodyPr>
            <a:normAutofit/>
          </a:bodyPr>
          <a:lstStyle/>
          <a:p>
            <a:pPr algn="ctr"/>
            <a:r>
              <a:rPr lang="en-GB" sz="5400" dirty="0">
                <a:latin typeface="Ubuntu Condensed" panose="020B0506030602030204" pitchFamily="34" charset="0"/>
              </a:rPr>
              <a:t>Update on NACCOM 2020 Vision and </a:t>
            </a:r>
            <a:r>
              <a:rPr lang="en-GB" sz="5400" dirty="0" smtClean="0">
                <a:latin typeface="Ubuntu Condensed" panose="020B0506030602030204" pitchFamily="34" charset="0"/>
              </a:rPr>
              <a:t>Strategy</a:t>
            </a:r>
            <a:br>
              <a:rPr lang="en-GB" sz="5400" dirty="0" smtClean="0">
                <a:latin typeface="Ubuntu Condensed" panose="020B0506030602030204" pitchFamily="34" charset="0"/>
              </a:rPr>
            </a:br>
            <a:r>
              <a:rPr lang="en-GB" sz="5400" dirty="0" smtClean="0">
                <a:latin typeface="Ubuntu Condensed" panose="020B0506030602030204" pitchFamily="34" charset="0"/>
              </a:rPr>
              <a:t/>
            </a:r>
            <a:br>
              <a:rPr lang="en-GB" sz="5400" dirty="0" smtClean="0">
                <a:latin typeface="Ubuntu Condensed" panose="020B0506030602030204" pitchFamily="34" charset="0"/>
              </a:rPr>
            </a:br>
            <a:r>
              <a:rPr lang="en-GB" sz="5400" dirty="0" smtClean="0">
                <a:latin typeface="Ubuntu Condensed" panose="020B0506030602030204" pitchFamily="34" charset="0"/>
              </a:rPr>
              <a:t>Plans </a:t>
            </a:r>
            <a:r>
              <a:rPr lang="en-GB" sz="5400" dirty="0">
                <a:latin typeface="Ubuntu Condensed" panose="020B0506030602030204" pitchFamily="34" charset="0"/>
              </a:rPr>
              <a:t>for the year </a:t>
            </a:r>
            <a:r>
              <a:rPr lang="en-GB" sz="5400" dirty="0" smtClean="0">
                <a:latin typeface="Ubuntu Condensed" panose="020B0506030602030204" pitchFamily="34" charset="0"/>
              </a:rPr>
              <a:t>ahead</a:t>
            </a:r>
            <a:r>
              <a:rPr lang="en-GB" dirty="0"/>
              <a:t/>
            </a:r>
            <a:br>
              <a:rPr lang="en-GB" dirty="0"/>
            </a:br>
            <a:endParaRPr lang="en-GB" dirty="0"/>
          </a:p>
        </p:txBody>
      </p:sp>
      <p:pic>
        <p:nvPicPr>
          <p:cNvPr id="3" name="Picture 2"/>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1311741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2903" y="2420471"/>
            <a:ext cx="9144000" cy="2491067"/>
          </a:xfrm>
        </p:spPr>
        <p:txBody>
          <a:bodyPr>
            <a:normAutofit fontScale="40000" lnSpcReduction="20000"/>
          </a:bodyPr>
          <a:lstStyle/>
          <a:p>
            <a:pPr algn="l"/>
            <a:r>
              <a:rPr lang="en-GB" sz="10000" b="1" dirty="0">
                <a:latin typeface="Ubuntu Condensed" panose="020B0506030602030204" pitchFamily="34" charset="0"/>
              </a:rPr>
              <a:t>Vision</a:t>
            </a:r>
            <a:r>
              <a:rPr lang="en-GB" sz="9000" b="1" dirty="0">
                <a:latin typeface="Ubuntu Condensed" panose="020B0506030602030204" pitchFamily="34" charset="0"/>
              </a:rPr>
              <a:t> </a:t>
            </a:r>
            <a:endParaRPr lang="en-GB" sz="9000" b="1" dirty="0" smtClean="0">
              <a:latin typeface="Ubuntu Condensed" panose="020B0506030602030204" pitchFamily="34" charset="0"/>
            </a:endParaRPr>
          </a:p>
          <a:p>
            <a:pPr algn="l"/>
            <a:r>
              <a:rPr lang="en-GB" sz="8000" dirty="0">
                <a:latin typeface="Ubuntu Condensed" panose="020B0506030602030204" pitchFamily="34" charset="0"/>
              </a:rPr>
              <a:t/>
            </a:r>
            <a:br>
              <a:rPr lang="en-GB" sz="8000" dirty="0">
                <a:latin typeface="Ubuntu Condensed" panose="020B0506030602030204" pitchFamily="34" charset="0"/>
              </a:rPr>
            </a:br>
            <a:r>
              <a:rPr lang="en-GB" sz="8000" dirty="0">
                <a:latin typeface="Ubuntu Condensed" panose="020B0506030602030204" pitchFamily="34" charset="0"/>
              </a:rPr>
              <a:t>NACCOM is committed to bringing an end to destitution amongst asylum seekers, refugees and migrants with no recourse to public funds living in the UK</a:t>
            </a:r>
            <a:r>
              <a:rPr lang="en-GB" sz="8000" dirty="0" smtClean="0">
                <a:latin typeface="Ubuntu Condensed" panose="020B0506030602030204" pitchFamily="34" charset="0"/>
              </a:rPr>
              <a:t>.</a:t>
            </a:r>
            <a:endParaRPr lang="en-GB" sz="8000" dirty="0"/>
          </a:p>
        </p:txBody>
      </p:sp>
      <p:pic>
        <p:nvPicPr>
          <p:cNvPr id="4" name="Picture 3"/>
          <p:cNvPicPr>
            <a:picLocks noChangeAspect="1"/>
          </p:cNvPicPr>
          <p:nvPr/>
        </p:nvPicPr>
        <p:blipFill>
          <a:blip r:embed="rId2"/>
          <a:stretch>
            <a:fillRect/>
          </a:stretch>
        </p:blipFill>
        <p:spPr>
          <a:xfrm>
            <a:off x="1647831" y="382862"/>
            <a:ext cx="9302057" cy="1520278"/>
          </a:xfrm>
          <a:prstGeom prst="rect">
            <a:avLst/>
          </a:prstGeom>
        </p:spPr>
      </p:pic>
    </p:spTree>
    <p:extLst>
      <p:ext uri="{BB962C8B-B14F-4D97-AF65-F5344CB8AC3E}">
        <p14:creationId xmlns:p14="http://schemas.microsoft.com/office/powerpoint/2010/main" val="115035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18" y="1007409"/>
            <a:ext cx="2160494" cy="818216"/>
          </a:xfrm>
        </p:spPr>
        <p:txBody>
          <a:bodyPr>
            <a:normAutofit fontScale="90000"/>
          </a:bodyPr>
          <a:lstStyle/>
          <a:p>
            <a:r>
              <a:rPr lang="en-GB" b="1" dirty="0">
                <a:latin typeface="Ubuntu Condensed" panose="020B0506030602030204" pitchFamily="34" charset="0"/>
              </a:rPr>
              <a:t>Mission </a:t>
            </a:r>
            <a:br>
              <a:rPr lang="en-GB" b="1" dirty="0">
                <a:latin typeface="Ubuntu Condensed" panose="020B0506030602030204" pitchFamily="34" charset="0"/>
              </a:rPr>
            </a:br>
            <a:endParaRPr lang="en-GB" dirty="0"/>
          </a:p>
        </p:txBody>
      </p:sp>
      <p:sp>
        <p:nvSpPr>
          <p:cNvPr id="3" name="Content Placeholder 2"/>
          <p:cNvSpPr>
            <a:spLocks noGrp="1"/>
          </p:cNvSpPr>
          <p:nvPr>
            <p:ph idx="1"/>
          </p:nvPr>
        </p:nvSpPr>
        <p:spPr/>
        <p:txBody>
          <a:bodyPr/>
          <a:lstStyle/>
          <a:p>
            <a:pPr marL="0" indent="0">
              <a:buNone/>
            </a:pPr>
            <a:r>
              <a:rPr lang="en-GB" dirty="0" smtClean="0">
                <a:latin typeface="Ubuntu Condensed" panose="020B0506030602030204" pitchFamily="34" charset="0"/>
              </a:rPr>
              <a:t>NACCOM </a:t>
            </a:r>
            <a:r>
              <a:rPr lang="en-GB" dirty="0">
                <a:latin typeface="Ubuntu Condensed" panose="020B0506030602030204" pitchFamily="34" charset="0"/>
              </a:rPr>
              <a:t>exists to promote best practice in and support the establishment of accommodation projects that reduce destitution amongst asylum seekers. In addition, they may also support migrants with no recourse to public funds (NRPF) and / or refugees facing barriers to accessing affordable housing.</a:t>
            </a:r>
            <a:r>
              <a:rPr lang="en-GB" sz="2000" dirty="0">
                <a:latin typeface="Ubuntu Condensed" panose="020B0506030602030204" pitchFamily="34" charset="0"/>
              </a:rPr>
              <a:t/>
            </a:r>
            <a:br>
              <a:rPr lang="en-GB" sz="2000" dirty="0">
                <a:latin typeface="Ubuntu Condensed" panose="020B0506030602030204" pitchFamily="34" charset="0"/>
              </a:rPr>
            </a:br>
            <a:endParaRPr lang="en-GB" dirty="0"/>
          </a:p>
        </p:txBody>
      </p:sp>
      <p:pic>
        <p:nvPicPr>
          <p:cNvPr id="4" name="Picture 3"/>
          <p:cNvPicPr>
            <a:picLocks noChangeAspect="1"/>
          </p:cNvPicPr>
          <p:nvPr/>
        </p:nvPicPr>
        <p:blipFill>
          <a:blip r:embed="rId2"/>
          <a:stretch>
            <a:fillRect/>
          </a:stretch>
        </p:blipFill>
        <p:spPr>
          <a:xfrm>
            <a:off x="7954132" y="628788"/>
            <a:ext cx="3537975" cy="803000"/>
          </a:xfrm>
          <a:prstGeom prst="rect">
            <a:avLst/>
          </a:prstGeom>
        </p:spPr>
      </p:pic>
    </p:spTree>
    <p:extLst>
      <p:ext uri="{BB962C8B-B14F-4D97-AF65-F5344CB8AC3E}">
        <p14:creationId xmlns:p14="http://schemas.microsoft.com/office/powerpoint/2010/main" val="3937258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791</Words>
  <Application>Microsoft Office PowerPoint</Application>
  <PresentationFormat>Widescreen</PresentationFormat>
  <Paragraphs>86</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Ubuntu Condensed</vt:lpstr>
      <vt:lpstr>Office Theme</vt:lpstr>
      <vt:lpstr>PowerPoint Presentation</vt:lpstr>
      <vt:lpstr>Agenda</vt:lpstr>
      <vt:lpstr>Overview of NACCOM  Update on the Annual Report and Accommodation Survey</vt:lpstr>
      <vt:lpstr>2006- NACCOM started with three projects at the first meeting</vt:lpstr>
      <vt:lpstr>PowerPoint Presentation</vt:lpstr>
      <vt:lpstr>PowerPoint Presentation</vt:lpstr>
      <vt:lpstr>Update on NACCOM 2020 Vision and Strategy  Plans for the year ahead </vt:lpstr>
      <vt:lpstr>PowerPoint Presentation</vt:lpstr>
      <vt:lpstr>Mission  </vt:lpstr>
      <vt:lpstr>It does this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on communications, media and advocacy work over the last year</vt:lpstr>
      <vt:lpstr>Communications</vt:lpstr>
      <vt:lpstr>And Dave attended 20 events elsewhere around the UK too!</vt:lpstr>
      <vt:lpstr>Media Training and Support</vt:lpstr>
      <vt:lpstr>Advocacy</vt:lpstr>
      <vt:lpstr>Advocacy opportunities</vt:lpstr>
      <vt:lpstr>Media opportunities </vt:lpstr>
      <vt:lpstr>Update on Membership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Prior</dc:creator>
  <cp:lastModifiedBy>JS</cp:lastModifiedBy>
  <cp:revision>21</cp:revision>
  <dcterms:created xsi:type="dcterms:W3CDTF">2016-11-29T20:37:57Z</dcterms:created>
  <dcterms:modified xsi:type="dcterms:W3CDTF">2016-12-06T11:53:42Z</dcterms:modified>
</cp:coreProperties>
</file>