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1"/>
  </p:notesMasterIdLst>
  <p:handoutMasterIdLst>
    <p:handoutMasterId r:id="rId12"/>
  </p:handoutMasterIdLst>
  <p:sldIdLst>
    <p:sldId id="256" r:id="rId2"/>
    <p:sldId id="257" r:id="rId3"/>
    <p:sldId id="258" r:id="rId4"/>
    <p:sldId id="259" r:id="rId5"/>
    <p:sldId id="260" r:id="rId6"/>
    <p:sldId id="263" r:id="rId7"/>
    <p:sldId id="261"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90" autoAdjust="0"/>
    <p:restoredTop sz="90291" autoAdjust="0"/>
  </p:normalViewPr>
  <p:slideViewPr>
    <p:cSldViewPr>
      <p:cViewPr varScale="1">
        <p:scale>
          <a:sx n="60" d="100"/>
          <a:sy n="60" d="100"/>
        </p:scale>
        <p:origin x="1488"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5EB6C82-7E6E-496D-9DF2-1A9127799E7B}" type="datetimeFigureOut">
              <a:rPr lang="en-GB" smtClean="0"/>
              <a:t>04/12/2016</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28CA06-2B8B-46E7-ADDF-7A90DD591BCC}" type="slidenum">
              <a:rPr lang="en-GB" smtClean="0"/>
              <a:t>‹#›</a:t>
            </a:fld>
            <a:endParaRPr lang="en-GB" dirty="0"/>
          </a:p>
        </p:txBody>
      </p:sp>
    </p:spTree>
    <p:extLst>
      <p:ext uri="{BB962C8B-B14F-4D97-AF65-F5344CB8AC3E}">
        <p14:creationId xmlns:p14="http://schemas.microsoft.com/office/powerpoint/2010/main" val="95699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95C450-7096-47BD-B24F-EB8A6D66EBE5}" type="datetimeFigureOut">
              <a:rPr lang="en-GB" smtClean="0"/>
              <a:t>04/12/2016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71C420-6BA6-4284-9917-7558AC1CF965}" type="slidenum">
              <a:rPr lang="en-GB" smtClean="0"/>
              <a:t>‹#›</a:t>
            </a:fld>
            <a:endParaRPr lang="en-GB" dirty="0"/>
          </a:p>
        </p:txBody>
      </p:sp>
    </p:spTree>
    <p:extLst>
      <p:ext uri="{BB962C8B-B14F-4D97-AF65-F5344CB8AC3E}">
        <p14:creationId xmlns:p14="http://schemas.microsoft.com/office/powerpoint/2010/main" val="907022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1</a:t>
            </a:fld>
            <a:endParaRPr lang="en-GB" dirty="0"/>
          </a:p>
        </p:txBody>
      </p:sp>
    </p:spTree>
    <p:extLst>
      <p:ext uri="{BB962C8B-B14F-4D97-AF65-F5344CB8AC3E}">
        <p14:creationId xmlns:p14="http://schemas.microsoft.com/office/powerpoint/2010/main" val="39736639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2</a:t>
            </a:fld>
            <a:endParaRPr lang="en-GB" dirty="0"/>
          </a:p>
        </p:txBody>
      </p:sp>
    </p:spTree>
    <p:extLst>
      <p:ext uri="{BB962C8B-B14F-4D97-AF65-F5344CB8AC3E}">
        <p14:creationId xmlns:p14="http://schemas.microsoft.com/office/powerpoint/2010/main" val="31794400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3</a:t>
            </a:fld>
            <a:endParaRPr lang="en-GB" dirty="0"/>
          </a:p>
        </p:txBody>
      </p:sp>
    </p:spTree>
    <p:extLst>
      <p:ext uri="{BB962C8B-B14F-4D97-AF65-F5344CB8AC3E}">
        <p14:creationId xmlns:p14="http://schemas.microsoft.com/office/powerpoint/2010/main" val="2053322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4</a:t>
            </a:fld>
            <a:endParaRPr lang="en-GB" dirty="0"/>
          </a:p>
        </p:txBody>
      </p:sp>
    </p:spTree>
    <p:extLst>
      <p:ext uri="{BB962C8B-B14F-4D97-AF65-F5344CB8AC3E}">
        <p14:creationId xmlns:p14="http://schemas.microsoft.com/office/powerpoint/2010/main" val="783165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5</a:t>
            </a:fld>
            <a:endParaRPr lang="en-GB" dirty="0"/>
          </a:p>
        </p:txBody>
      </p:sp>
    </p:spTree>
    <p:extLst>
      <p:ext uri="{BB962C8B-B14F-4D97-AF65-F5344CB8AC3E}">
        <p14:creationId xmlns:p14="http://schemas.microsoft.com/office/powerpoint/2010/main" val="4121057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6</a:t>
            </a:fld>
            <a:endParaRPr lang="en-GB" dirty="0"/>
          </a:p>
        </p:txBody>
      </p:sp>
    </p:spTree>
    <p:extLst>
      <p:ext uri="{BB962C8B-B14F-4D97-AF65-F5344CB8AC3E}">
        <p14:creationId xmlns:p14="http://schemas.microsoft.com/office/powerpoint/2010/main" val="3558934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7</a:t>
            </a:fld>
            <a:endParaRPr lang="en-GB" dirty="0"/>
          </a:p>
        </p:txBody>
      </p:sp>
    </p:spTree>
    <p:extLst>
      <p:ext uri="{BB962C8B-B14F-4D97-AF65-F5344CB8AC3E}">
        <p14:creationId xmlns:p14="http://schemas.microsoft.com/office/powerpoint/2010/main" val="40464560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71C420-6BA6-4284-9917-7558AC1CF965}" type="slidenum">
              <a:rPr lang="en-GB" smtClean="0"/>
              <a:t>8</a:t>
            </a:fld>
            <a:endParaRPr lang="en-GB" dirty="0"/>
          </a:p>
        </p:txBody>
      </p:sp>
    </p:spTree>
    <p:extLst>
      <p:ext uri="{BB962C8B-B14F-4D97-AF65-F5344CB8AC3E}">
        <p14:creationId xmlns:p14="http://schemas.microsoft.com/office/powerpoint/2010/main" val="1233202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976C62-8EFC-4EB8-BADC-62FFA4613876}" type="slidenum">
              <a:rPr lang="en-GB" smtClean="0"/>
              <a:t>‹#›</a:t>
            </a:fld>
            <a:endParaRPr lang="en-GB" dirty="0"/>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976C62-8EFC-4EB8-BADC-62FFA4613876}"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A57203-683E-4B4B-B97B-2C9A9F49EF5A}" type="datetimeFigureOut">
              <a:rPr lang="en-GB" smtClean="0"/>
              <a:t>04/12/2016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6976C62-8EFC-4EB8-BADC-62FFA4613876}" type="slidenum">
              <a:rPr lang="en-GB" smtClean="0"/>
              <a:t>‹#›</a:t>
            </a:fld>
            <a:endParaRPr lang="en-GB" dirty="0"/>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dirty="0"/>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dirty="0"/>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dirty="0"/>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dirty="0"/>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dirty="0"/>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t">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DCA57203-683E-4B4B-B97B-2C9A9F49EF5A}" type="datetimeFigureOut">
              <a:rPr lang="en-GB" smtClean="0"/>
              <a:t>04/12/2016</a:t>
            </a:fld>
            <a:endParaRPr lang="en-GB"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B6976C62-8EFC-4EB8-BADC-62FFA4613876}" type="slidenum">
              <a:rPr lang="en-GB" smtClean="0"/>
              <a:t>‹#›</a:t>
            </a:fld>
            <a:endParaRPr lang="en-GB" dirty="0"/>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panose="05000000000000000000" pitchFamily="2" charset="2"/>
        <a:buChar char="v"/>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636912"/>
            <a:ext cx="6541116" cy="1440160"/>
          </a:xfrm>
        </p:spPr>
        <p:txBody>
          <a:bodyPr>
            <a:normAutofit/>
          </a:bodyPr>
          <a:lstStyle/>
          <a:p>
            <a:pPr algn="ctr"/>
            <a:r>
              <a:rPr lang="en-GB" dirty="0" smtClean="0"/>
              <a:t>Destitute Asylum Seeker Service (DASS)</a:t>
            </a:r>
            <a:endParaRPr lang="en-GB" dirty="0"/>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63888" y="548680"/>
            <a:ext cx="1584176" cy="1341962"/>
          </a:xfrm>
          <a:prstGeom prst="rect">
            <a:avLst/>
          </a:prstGeom>
        </p:spPr>
      </p:pic>
    </p:spTree>
    <p:extLst>
      <p:ext uri="{BB962C8B-B14F-4D97-AF65-F5344CB8AC3E}">
        <p14:creationId xmlns:p14="http://schemas.microsoft.com/office/powerpoint/2010/main" val="36967938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04665"/>
            <a:ext cx="7234963" cy="864095"/>
          </a:xfrm>
        </p:spPr>
        <p:txBody>
          <a:bodyPr/>
          <a:lstStyle/>
          <a:p>
            <a:r>
              <a:rPr lang="en-GB" dirty="0" smtClean="0"/>
              <a:t/>
            </a:r>
            <a:br>
              <a:rPr lang="en-GB" dirty="0" smtClean="0"/>
            </a:br>
            <a:r>
              <a:rPr lang="en-GB" dirty="0"/>
              <a:t/>
            </a:r>
            <a:br>
              <a:rPr lang="en-GB" dirty="0"/>
            </a:br>
            <a:r>
              <a:rPr lang="en-GB" dirty="0" smtClean="0"/>
              <a:t>DASS</a:t>
            </a:r>
            <a:r>
              <a:rPr lang="en-GB" dirty="0"/>
              <a:t> </a:t>
            </a:r>
            <a:r>
              <a:rPr lang="en-GB" dirty="0" smtClean="0"/>
              <a:t>Partnership</a:t>
            </a:r>
            <a:br>
              <a:rPr lang="en-GB" dirty="0" smtClean="0"/>
            </a:br>
            <a:r>
              <a:rPr lang="en-GB" dirty="0"/>
              <a:t/>
            </a:r>
            <a:br>
              <a:rPr lang="en-GB" dirty="0"/>
            </a:br>
            <a:endParaRPr lang="en-GB" dirty="0"/>
          </a:p>
        </p:txBody>
      </p:sp>
      <p:sp>
        <p:nvSpPr>
          <p:cNvPr id="3" name="Content Placeholder 2"/>
          <p:cNvSpPr>
            <a:spLocks noGrp="1"/>
          </p:cNvSpPr>
          <p:nvPr>
            <p:ph idx="1"/>
          </p:nvPr>
        </p:nvSpPr>
        <p:spPr>
          <a:xfrm>
            <a:off x="899592" y="1412776"/>
            <a:ext cx="7450987" cy="4248472"/>
          </a:xfrm>
        </p:spPr>
        <p:txBody>
          <a:bodyPr anchor="t">
            <a:normAutofit/>
          </a:bodyPr>
          <a:lstStyle/>
          <a:p>
            <a:pPr>
              <a:buFont typeface="Wingdings" panose="05000000000000000000" pitchFamily="2" charset="2"/>
              <a:buChar char="v"/>
            </a:pPr>
            <a:r>
              <a:rPr lang="en-GB" sz="2000" dirty="0" smtClean="0"/>
              <a:t>Refugee Survival Trust </a:t>
            </a:r>
          </a:p>
          <a:p>
            <a:pPr>
              <a:buFont typeface="Wingdings" panose="05000000000000000000" pitchFamily="2" charset="2"/>
              <a:buChar char="v"/>
            </a:pPr>
            <a:r>
              <a:rPr lang="en-GB" sz="2000" dirty="0" smtClean="0"/>
              <a:t>Scottish Refugee Council</a:t>
            </a:r>
          </a:p>
          <a:p>
            <a:pPr>
              <a:buFont typeface="Wingdings" panose="05000000000000000000" pitchFamily="2" charset="2"/>
              <a:buChar char="v"/>
            </a:pPr>
            <a:r>
              <a:rPr lang="en-GB" sz="2000" dirty="0" smtClean="0"/>
              <a:t>British Red Cross</a:t>
            </a:r>
          </a:p>
          <a:p>
            <a:pPr>
              <a:buFont typeface="Wingdings" panose="05000000000000000000" pitchFamily="2" charset="2"/>
              <a:buChar char="v"/>
            </a:pPr>
            <a:r>
              <a:rPr lang="en-GB" sz="2000" dirty="0" smtClean="0"/>
              <a:t>Strathclyde Law Clinic</a:t>
            </a:r>
          </a:p>
          <a:p>
            <a:pPr>
              <a:buFont typeface="Wingdings" panose="05000000000000000000" pitchFamily="2" charset="2"/>
              <a:buChar char="v"/>
            </a:pPr>
            <a:r>
              <a:rPr lang="en-GB" sz="2000" dirty="0" smtClean="0"/>
              <a:t>Glasgow </a:t>
            </a:r>
            <a:r>
              <a:rPr lang="en-GB" sz="2000" dirty="0"/>
              <a:t>Night </a:t>
            </a:r>
            <a:r>
              <a:rPr lang="en-GB" sz="2000" dirty="0" smtClean="0"/>
              <a:t>Shelter</a:t>
            </a:r>
          </a:p>
          <a:p>
            <a:pPr>
              <a:buFont typeface="Wingdings" panose="05000000000000000000" pitchFamily="2" charset="2"/>
              <a:buChar char="v"/>
            </a:pPr>
            <a:r>
              <a:rPr lang="en-GB" sz="2000" dirty="0" smtClean="0"/>
              <a:t>Fasgadh</a:t>
            </a:r>
          </a:p>
          <a:p>
            <a:pPr>
              <a:buFont typeface="Wingdings" panose="05000000000000000000" pitchFamily="2" charset="2"/>
              <a:buChar char="v"/>
            </a:pPr>
            <a:r>
              <a:rPr lang="en-GB" sz="2000" dirty="0" smtClean="0"/>
              <a:t>Arise </a:t>
            </a:r>
            <a:r>
              <a:rPr lang="en-GB" sz="2000" dirty="0"/>
              <a:t>and </a:t>
            </a:r>
            <a:r>
              <a:rPr lang="en-GB" sz="2000" dirty="0" smtClean="0"/>
              <a:t>Walk</a:t>
            </a:r>
          </a:p>
          <a:p>
            <a:pPr>
              <a:buFont typeface="Wingdings" panose="05000000000000000000" pitchFamily="2" charset="2"/>
              <a:buChar char="v"/>
            </a:pPr>
            <a:r>
              <a:rPr lang="en-GB" sz="2000" dirty="0" smtClean="0"/>
              <a:t>9 staff and over 50 volunteers</a:t>
            </a:r>
          </a:p>
          <a:p>
            <a:pPr>
              <a:buFont typeface="Wingdings" panose="05000000000000000000" pitchFamily="2" charset="2"/>
              <a:buChar char="v"/>
            </a:pPr>
            <a:r>
              <a:rPr lang="en-GB" sz="2000" dirty="0" smtClean="0"/>
              <a:t>Due to run 2014 – 2018</a:t>
            </a:r>
          </a:p>
        </p:txBody>
      </p:sp>
    </p:spTree>
    <p:extLst>
      <p:ext uri="{BB962C8B-B14F-4D97-AF65-F5344CB8AC3E}">
        <p14:creationId xmlns:p14="http://schemas.microsoft.com/office/powerpoint/2010/main" val="3895119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92696"/>
            <a:ext cx="7125113" cy="924475"/>
          </a:xfrm>
        </p:spPr>
        <p:txBody>
          <a:bodyPr/>
          <a:lstStyle/>
          <a:p>
            <a:r>
              <a:rPr lang="en-GB" dirty="0" smtClean="0"/>
              <a:t>Who did we work with this year?</a:t>
            </a:r>
            <a:r>
              <a:rPr lang="en-GB" dirty="0"/>
              <a:t/>
            </a:r>
            <a:br>
              <a:rPr lang="en-GB" dirty="0"/>
            </a:br>
            <a:endParaRPr lang="en-GB" dirty="0"/>
          </a:p>
        </p:txBody>
      </p:sp>
      <p:sp>
        <p:nvSpPr>
          <p:cNvPr id="3" name="Content Placeholder 2"/>
          <p:cNvSpPr>
            <a:spLocks noGrp="1"/>
          </p:cNvSpPr>
          <p:nvPr>
            <p:ph idx="1"/>
          </p:nvPr>
        </p:nvSpPr>
        <p:spPr>
          <a:xfrm>
            <a:off x="827584" y="1484784"/>
            <a:ext cx="6946931" cy="4536504"/>
          </a:xfrm>
        </p:spPr>
        <p:txBody>
          <a:bodyPr>
            <a:normAutofit/>
          </a:bodyPr>
          <a:lstStyle/>
          <a:p>
            <a:r>
              <a:rPr lang="en-GB" sz="2000" dirty="0" smtClean="0"/>
              <a:t>110 men / 52 women</a:t>
            </a:r>
          </a:p>
          <a:p>
            <a:r>
              <a:rPr lang="en-GB" sz="2000" dirty="0" smtClean="0"/>
              <a:t>38 nationalities esp: Nigeria, Iran, Iraq, Zimbabwe, Eritrea</a:t>
            </a:r>
          </a:p>
          <a:p>
            <a:r>
              <a:rPr lang="en-GB" sz="2000" dirty="0" smtClean="0"/>
              <a:t>Average length of time in UK:2-5 years</a:t>
            </a:r>
          </a:p>
          <a:p>
            <a:r>
              <a:rPr lang="en-GB" sz="2000" dirty="0" smtClean="0"/>
              <a:t>Average time destitute: Less than a year BUT 32% had been on Section 4 support.</a:t>
            </a:r>
          </a:p>
          <a:p>
            <a:r>
              <a:rPr lang="en-GB" sz="2000" dirty="0" smtClean="0"/>
              <a:t>Average age:25-34</a:t>
            </a:r>
          </a:p>
          <a:p>
            <a:r>
              <a:rPr lang="en-GB" sz="2000" dirty="0" smtClean="0"/>
              <a:t>41% “staying with friends” or “couch surfing”</a:t>
            </a:r>
          </a:p>
          <a:p>
            <a:r>
              <a:rPr lang="en-GB" sz="2000" dirty="0" smtClean="0"/>
              <a:t>38 with diagnosed physical health problems</a:t>
            </a:r>
          </a:p>
          <a:p>
            <a:r>
              <a:rPr lang="en-GB" sz="2000" dirty="0" smtClean="0"/>
              <a:t>24 with diagnosed mental health problems</a:t>
            </a:r>
            <a:endParaRPr lang="en-GB" dirty="0"/>
          </a:p>
        </p:txBody>
      </p:sp>
    </p:spTree>
    <p:extLst>
      <p:ext uri="{BB962C8B-B14F-4D97-AF65-F5344CB8AC3E}">
        <p14:creationId xmlns:p14="http://schemas.microsoft.com/office/powerpoint/2010/main" val="24740781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675724"/>
            <a:ext cx="7306971" cy="924475"/>
          </a:xfrm>
        </p:spPr>
        <p:txBody>
          <a:bodyPr/>
          <a:lstStyle/>
          <a:p>
            <a:r>
              <a:rPr lang="en-GB" dirty="0" smtClean="0"/>
              <a:t>Support Provided</a:t>
            </a:r>
            <a:br>
              <a:rPr lang="en-GB" dirty="0" smtClean="0"/>
            </a:br>
            <a:endParaRPr lang="en-GB" dirty="0"/>
          </a:p>
        </p:txBody>
      </p:sp>
      <p:sp>
        <p:nvSpPr>
          <p:cNvPr id="3" name="Content Placeholder 2"/>
          <p:cNvSpPr>
            <a:spLocks noGrp="1"/>
          </p:cNvSpPr>
          <p:nvPr>
            <p:ph idx="1"/>
          </p:nvPr>
        </p:nvSpPr>
        <p:spPr>
          <a:xfrm>
            <a:off x="827584" y="1484784"/>
            <a:ext cx="6768752" cy="4248472"/>
          </a:xfrm>
        </p:spPr>
        <p:txBody>
          <a:bodyPr>
            <a:normAutofit/>
          </a:bodyPr>
          <a:lstStyle/>
          <a:p>
            <a:r>
              <a:rPr lang="en-GB" sz="2000" dirty="0" smtClean="0"/>
              <a:t>106 people signposted to food services</a:t>
            </a:r>
          </a:p>
          <a:p>
            <a:r>
              <a:rPr lang="en-GB" sz="2000" dirty="0" smtClean="0"/>
              <a:t>27 people provided with shelter / temporary accommodation</a:t>
            </a:r>
          </a:p>
          <a:p>
            <a:r>
              <a:rPr lang="en-GB" sz="2000" dirty="0" smtClean="0"/>
              <a:t>47 people had access to legal advice</a:t>
            </a:r>
          </a:p>
          <a:p>
            <a:r>
              <a:rPr lang="en-GB" sz="2000" dirty="0" smtClean="0"/>
              <a:t>7 fresh asylum claims prepared</a:t>
            </a:r>
          </a:p>
          <a:p>
            <a:r>
              <a:rPr lang="en-GB" sz="2000" dirty="0" smtClean="0"/>
              <a:t>34 people linked into health services</a:t>
            </a:r>
          </a:p>
          <a:p>
            <a:r>
              <a:rPr lang="en-GB" sz="2000" dirty="0" smtClean="0"/>
              <a:t>49 Sec 4 applications assisted</a:t>
            </a:r>
          </a:p>
          <a:p>
            <a:r>
              <a:rPr lang="en-GB" sz="2000" dirty="0" smtClean="0"/>
              <a:t>42 travel grants supplied</a:t>
            </a:r>
          </a:p>
          <a:p>
            <a:r>
              <a:rPr lang="en-GB" sz="2000" dirty="0" smtClean="0"/>
              <a:t>77 destitution grants supplied</a:t>
            </a:r>
            <a:endParaRPr lang="en-GB" dirty="0"/>
          </a:p>
        </p:txBody>
      </p:sp>
    </p:spTree>
    <p:extLst>
      <p:ext uri="{BB962C8B-B14F-4D97-AF65-F5344CB8AC3E}">
        <p14:creationId xmlns:p14="http://schemas.microsoft.com/office/powerpoint/2010/main" val="24860168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125113" cy="924475"/>
          </a:xfrm>
        </p:spPr>
        <p:txBody>
          <a:bodyPr/>
          <a:lstStyle/>
          <a:p>
            <a:r>
              <a:rPr lang="en-GB" dirty="0" smtClean="0"/>
              <a:t>Case Study</a:t>
            </a:r>
            <a:endParaRPr lang="en-GB" dirty="0"/>
          </a:p>
        </p:txBody>
      </p:sp>
      <p:sp>
        <p:nvSpPr>
          <p:cNvPr id="3" name="Content Placeholder 2"/>
          <p:cNvSpPr>
            <a:spLocks noGrp="1"/>
          </p:cNvSpPr>
          <p:nvPr>
            <p:ph idx="1"/>
          </p:nvPr>
        </p:nvSpPr>
        <p:spPr>
          <a:xfrm>
            <a:off x="827584" y="1412776"/>
            <a:ext cx="6624736" cy="4824536"/>
          </a:xfrm>
        </p:spPr>
        <p:txBody>
          <a:bodyPr>
            <a:noAutofit/>
          </a:bodyPr>
          <a:lstStyle/>
          <a:p>
            <a:pPr marL="0" indent="0">
              <a:buNone/>
            </a:pPr>
            <a:r>
              <a:rPr lang="en-GB" dirty="0" smtClean="0"/>
              <a:t>The </a:t>
            </a:r>
            <a:r>
              <a:rPr lang="en-GB" dirty="0"/>
              <a:t>person has been unsuccessful on appeal some years ago, and had made two fresh claims since then, both of which were rejected. We went through the paperwork with an interpreter in a three hour appointment.  We explored the reasons why the claim has been refused </a:t>
            </a:r>
            <a:r>
              <a:rPr lang="en-GB" dirty="0" smtClean="0"/>
              <a:t>and </a:t>
            </a:r>
            <a:r>
              <a:rPr lang="en-GB" dirty="0"/>
              <a:t>what type of evidence would be necessary to make a </a:t>
            </a:r>
            <a:r>
              <a:rPr lang="en-GB" dirty="0" smtClean="0"/>
              <a:t>fresh </a:t>
            </a:r>
            <a:r>
              <a:rPr lang="en-GB" dirty="0"/>
              <a:t>claim. </a:t>
            </a:r>
            <a:endParaRPr lang="en-GB" dirty="0" smtClean="0"/>
          </a:p>
          <a:p>
            <a:pPr marL="0" indent="0">
              <a:buNone/>
            </a:pPr>
            <a:r>
              <a:rPr lang="en-GB" dirty="0" smtClean="0"/>
              <a:t>At </a:t>
            </a:r>
            <a:r>
              <a:rPr lang="en-GB" dirty="0"/>
              <a:t>the end of the process the individual thanked us for our ‘good work’ and said it was the first time they had ever had their case explained to them in depth. We have met the individual again recently to discuss next steps and the person is happy that the case is progressing. We are supporting the person by arranging for them to come to the law clinic to make phone calls to obtain evidence, and by researching up to date country guidance. </a:t>
            </a:r>
          </a:p>
        </p:txBody>
      </p:sp>
    </p:spTree>
    <p:extLst>
      <p:ext uri="{BB962C8B-B14F-4D97-AF65-F5344CB8AC3E}">
        <p14:creationId xmlns:p14="http://schemas.microsoft.com/office/powerpoint/2010/main" val="39345052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476672"/>
            <a:ext cx="7125113" cy="924475"/>
          </a:xfrm>
        </p:spPr>
        <p:txBody>
          <a:bodyPr/>
          <a:lstStyle/>
          <a:p>
            <a:r>
              <a:rPr lang="en-GB" dirty="0" smtClean="0"/>
              <a:t>Feedback</a:t>
            </a:r>
            <a:endParaRPr lang="en-GB" dirty="0"/>
          </a:p>
        </p:txBody>
      </p:sp>
      <p:sp>
        <p:nvSpPr>
          <p:cNvPr id="3" name="Content Placeholder 2"/>
          <p:cNvSpPr>
            <a:spLocks noGrp="1"/>
          </p:cNvSpPr>
          <p:nvPr>
            <p:ph idx="1"/>
          </p:nvPr>
        </p:nvSpPr>
        <p:spPr>
          <a:xfrm>
            <a:off x="827584" y="1484784"/>
            <a:ext cx="6765072" cy="4608512"/>
          </a:xfrm>
        </p:spPr>
        <p:txBody>
          <a:bodyPr>
            <a:normAutofit lnSpcReduction="10000"/>
          </a:bodyPr>
          <a:lstStyle/>
          <a:p>
            <a:pPr marL="0" indent="0">
              <a:buNone/>
            </a:pPr>
            <a:r>
              <a:rPr lang="en-GB" sz="2000" i="1" dirty="0" smtClean="0"/>
              <a:t>“I </a:t>
            </a:r>
            <a:r>
              <a:rPr lang="en-GB" sz="2000" i="1" dirty="0"/>
              <a:t>don’t have a support from Home Office almost an year, but you gave me a house to stay, giving £10 per week, 2 bus passes &amp; taking me to the food bank are very </a:t>
            </a:r>
            <a:r>
              <a:rPr lang="en-GB" sz="2000" i="1" dirty="0" smtClean="0"/>
              <a:t>helpfull </a:t>
            </a:r>
            <a:r>
              <a:rPr lang="en-GB" sz="2000" i="1" dirty="0"/>
              <a:t>to me. I got my own space so that I feel happy &amp; safe here.  I’m so happy to be here because before that I was sleeping in the street.  Now I got a place to sleep &amp; I feel safe</a:t>
            </a:r>
            <a:r>
              <a:rPr lang="en-GB" sz="2000" i="1" dirty="0" smtClean="0"/>
              <a:t>.”</a:t>
            </a:r>
          </a:p>
          <a:p>
            <a:pPr marL="0" indent="0">
              <a:buNone/>
            </a:pPr>
            <a:r>
              <a:rPr lang="en-GB" sz="2000" i="1" dirty="0" smtClean="0"/>
              <a:t>“I </a:t>
            </a:r>
            <a:r>
              <a:rPr lang="en-GB" sz="2000" i="1" dirty="0"/>
              <a:t>am grateful to be able to stay in the flat while I wait for my fresh claim to be made.  I still have to sign at the Home Office every 2 weeks and this is a worry for me because I know that until my fresh claim is in, my situation is not sure.  But at least I have a roof over my head </a:t>
            </a:r>
            <a:r>
              <a:rPr lang="en-GB" sz="2000" i="1" dirty="0" smtClean="0"/>
              <a:t>because </a:t>
            </a:r>
            <a:r>
              <a:rPr lang="en-GB" sz="2000" i="1" dirty="0"/>
              <a:t>I do not any support from the Home Office at this time</a:t>
            </a:r>
            <a:r>
              <a:rPr lang="en-GB" sz="2000" i="1" dirty="0" smtClean="0"/>
              <a:t>.”</a:t>
            </a:r>
            <a:endParaRPr lang="en-GB" sz="2000" i="1" dirty="0"/>
          </a:p>
          <a:p>
            <a:endParaRPr lang="en-GB" dirty="0"/>
          </a:p>
        </p:txBody>
      </p:sp>
    </p:spTree>
    <p:extLst>
      <p:ext uri="{BB962C8B-B14F-4D97-AF65-F5344CB8AC3E}">
        <p14:creationId xmlns:p14="http://schemas.microsoft.com/office/powerpoint/2010/main" val="25153642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548680"/>
            <a:ext cx="7269129" cy="737052"/>
          </a:xfrm>
        </p:spPr>
        <p:txBody>
          <a:bodyPr/>
          <a:lstStyle/>
          <a:p>
            <a:r>
              <a:rPr lang="en-GB" dirty="0" smtClean="0"/>
              <a:t>Challenges</a:t>
            </a:r>
            <a:endParaRPr lang="en-GB" dirty="0"/>
          </a:p>
        </p:txBody>
      </p:sp>
      <p:sp>
        <p:nvSpPr>
          <p:cNvPr id="3" name="Content Placeholder 2"/>
          <p:cNvSpPr>
            <a:spLocks noGrp="1"/>
          </p:cNvSpPr>
          <p:nvPr>
            <p:ph idx="1"/>
          </p:nvPr>
        </p:nvSpPr>
        <p:spPr>
          <a:xfrm>
            <a:off x="899592" y="1412776"/>
            <a:ext cx="7341136" cy="4051437"/>
          </a:xfrm>
        </p:spPr>
        <p:txBody>
          <a:bodyPr/>
          <a:lstStyle/>
          <a:p>
            <a:r>
              <a:rPr lang="en-GB" sz="2000" dirty="0" smtClean="0"/>
              <a:t>Lack of ‘hard’ outcomes</a:t>
            </a:r>
          </a:p>
          <a:p>
            <a:r>
              <a:rPr lang="en-GB" sz="2000" dirty="0" smtClean="0"/>
              <a:t>Keeping in touch with service users</a:t>
            </a:r>
          </a:p>
          <a:p>
            <a:r>
              <a:rPr lang="en-GB" sz="2000" dirty="0" smtClean="0"/>
              <a:t>Lack of temporary accommodation</a:t>
            </a:r>
          </a:p>
          <a:p>
            <a:r>
              <a:rPr lang="en-GB" sz="2000" dirty="0" smtClean="0"/>
              <a:t>Lack of move on options</a:t>
            </a:r>
          </a:p>
          <a:p>
            <a:r>
              <a:rPr lang="en-GB" sz="2000" dirty="0" smtClean="0"/>
              <a:t>Slowness of fresh claim and Section 4 process</a:t>
            </a:r>
          </a:p>
        </p:txBody>
      </p:sp>
    </p:spTree>
    <p:extLst>
      <p:ext uri="{BB962C8B-B14F-4D97-AF65-F5344CB8AC3E}">
        <p14:creationId xmlns:p14="http://schemas.microsoft.com/office/powerpoint/2010/main" val="31131187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476672"/>
            <a:ext cx="7269129" cy="924475"/>
          </a:xfrm>
        </p:spPr>
        <p:txBody>
          <a:bodyPr/>
          <a:lstStyle/>
          <a:p>
            <a:r>
              <a:rPr lang="en-GB" dirty="0" smtClean="0"/>
              <a:t>Going Forward</a:t>
            </a:r>
            <a:endParaRPr lang="en-GB" dirty="0"/>
          </a:p>
        </p:txBody>
      </p:sp>
      <p:sp>
        <p:nvSpPr>
          <p:cNvPr id="3" name="Content Placeholder 2"/>
          <p:cNvSpPr>
            <a:spLocks noGrp="1"/>
          </p:cNvSpPr>
          <p:nvPr>
            <p:ph idx="1"/>
          </p:nvPr>
        </p:nvSpPr>
        <p:spPr>
          <a:xfrm>
            <a:off x="899592" y="1484784"/>
            <a:ext cx="6552729" cy="3744416"/>
          </a:xfrm>
        </p:spPr>
        <p:txBody>
          <a:bodyPr/>
          <a:lstStyle/>
          <a:p>
            <a:r>
              <a:rPr lang="en-GB" sz="2000" dirty="0" smtClean="0"/>
              <a:t>Research and policy work</a:t>
            </a:r>
          </a:p>
          <a:p>
            <a:r>
              <a:rPr lang="en-GB" sz="2000" dirty="0" smtClean="0"/>
              <a:t>2016 Immigration Act - opportunities to influence arrangements in Scotland</a:t>
            </a:r>
          </a:p>
          <a:p>
            <a:r>
              <a:rPr lang="en-GB" sz="2000" dirty="0" smtClean="0"/>
              <a:t>Increase Accommodation options</a:t>
            </a:r>
          </a:p>
          <a:p>
            <a:r>
              <a:rPr lang="en-GB" sz="2000" dirty="0" smtClean="0"/>
              <a:t>More service user involvement</a:t>
            </a:r>
          </a:p>
          <a:p>
            <a:r>
              <a:rPr lang="en-GB" sz="2000" dirty="0" smtClean="0"/>
              <a:t>Understanding the challenges and barriers to finding resolutions.</a:t>
            </a:r>
          </a:p>
          <a:p>
            <a:r>
              <a:rPr lang="en-GB" sz="2000" dirty="0" smtClean="0"/>
              <a:t>Improved communication between partners</a:t>
            </a:r>
          </a:p>
        </p:txBody>
      </p:sp>
    </p:spTree>
    <p:extLst>
      <p:ext uri="{BB962C8B-B14F-4D97-AF65-F5344CB8AC3E}">
        <p14:creationId xmlns:p14="http://schemas.microsoft.com/office/powerpoint/2010/main" val="571774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4400" dirty="0" smtClean="0"/>
              <a:t>Thank You!</a:t>
            </a:r>
            <a:endParaRPr lang="en-GB" sz="4400" dirty="0"/>
          </a:p>
        </p:txBody>
      </p:sp>
      <p:sp>
        <p:nvSpPr>
          <p:cNvPr id="3" name="Content Placeholder 2"/>
          <p:cNvSpPr>
            <a:spLocks noGrp="1"/>
          </p:cNvSpPr>
          <p:nvPr>
            <p:ph idx="1"/>
          </p:nvPr>
        </p:nvSpPr>
        <p:spPr>
          <a:xfrm>
            <a:off x="1009443" y="2132856"/>
            <a:ext cx="7125112" cy="2160240"/>
          </a:xfrm>
        </p:spPr>
        <p:txBody>
          <a:bodyPr/>
          <a:lstStyle/>
          <a:p>
            <a:pPr marL="0" indent="0" algn="ctr">
              <a:spcAft>
                <a:spcPts val="1200"/>
              </a:spcAft>
              <a:buNone/>
            </a:pPr>
            <a:r>
              <a:rPr lang="en-GB" sz="2000" b="1" dirty="0" smtClean="0"/>
              <a:t>Contact DASS</a:t>
            </a:r>
          </a:p>
          <a:p>
            <a:pPr marL="0" indent="0" algn="ctr">
              <a:buNone/>
            </a:pPr>
            <a:r>
              <a:rPr lang="en-GB" sz="2000" dirty="0" smtClean="0"/>
              <a:t>Cath McGee: DASS Project Manager</a:t>
            </a:r>
          </a:p>
          <a:p>
            <a:pPr marL="0" indent="0" algn="ctr">
              <a:buNone/>
            </a:pPr>
            <a:r>
              <a:rPr lang="en-GB" sz="2000" dirty="0" smtClean="0"/>
              <a:t>DASS_Manager@rst.org.uk</a:t>
            </a:r>
          </a:p>
          <a:p>
            <a:pPr marL="0" indent="0" algn="ctr">
              <a:buNone/>
            </a:pPr>
            <a:r>
              <a:rPr lang="en-GB" sz="2000" dirty="0" smtClean="0"/>
              <a:t>0141 353 5603</a:t>
            </a:r>
          </a:p>
          <a:p>
            <a:pPr marL="0" indent="0">
              <a:buNone/>
            </a:pPr>
            <a:endParaRPr lang="en-GB" dirty="0"/>
          </a:p>
          <a:p>
            <a:pPr marL="0" indent="0">
              <a:buNone/>
            </a:pPr>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9552" y="5013176"/>
            <a:ext cx="1584176" cy="1341962"/>
          </a:xfrm>
          <a:prstGeom prst="rect">
            <a:avLst/>
          </a:prstGeom>
        </p:spPr>
      </p:pic>
    </p:spTree>
    <p:extLst>
      <p:ext uri="{BB962C8B-B14F-4D97-AF65-F5344CB8AC3E}">
        <p14:creationId xmlns:p14="http://schemas.microsoft.com/office/powerpoint/2010/main" val="58628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100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 calcmode="lin" valueType="num">
                                      <p:cBhvr>
                                        <p:cTn id="9" dur="500" fill="hold"/>
                                        <p:tgtEl>
                                          <p:spTgt spid="5"/>
                                        </p:tgtEl>
                                        <p:attrNameLst>
                                          <p:attrName>style.rotation</p:attrName>
                                        </p:attrNameLst>
                                      </p:cBhvr>
                                      <p:tavLst>
                                        <p:tav tm="0">
                                          <p:val>
                                            <p:fltVal val="90"/>
                                          </p:val>
                                        </p:tav>
                                        <p:tav tm="100000">
                                          <p:val>
                                            <p:fltVal val="0"/>
                                          </p:val>
                                        </p:tav>
                                      </p:tavLst>
                                    </p:anim>
                                    <p:animEffect transition="in" filter="fade">
                                      <p:cBhvr>
                                        <p:cTn id="10" dur="500"/>
                                        <p:tgtEl>
                                          <p:spTgt spid="5"/>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TM02455519[[fn=Winter]]</Template>
  <TotalTime>682</TotalTime>
  <Words>576</Words>
  <Application>Microsoft Office PowerPoint</Application>
  <PresentationFormat>On-screen Show (4:3)</PresentationFormat>
  <Paragraphs>61</Paragraphs>
  <Slides>9</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Arial</vt:lpstr>
      <vt:lpstr>Calibri</vt:lpstr>
      <vt:lpstr>Courier New</vt:lpstr>
      <vt:lpstr>Trebuchet MS</vt:lpstr>
      <vt:lpstr>Verdana</vt:lpstr>
      <vt:lpstr>Wingdings</vt:lpstr>
      <vt:lpstr>Wingdings 2</vt:lpstr>
      <vt:lpstr>Winter</vt:lpstr>
      <vt:lpstr>Destitute Asylum Seeker Service (DASS)</vt:lpstr>
      <vt:lpstr>  DASS Partnership  </vt:lpstr>
      <vt:lpstr>Who did we work with this year? </vt:lpstr>
      <vt:lpstr>Support Provided </vt:lpstr>
      <vt:lpstr>Case Study</vt:lpstr>
      <vt:lpstr>Feedback</vt:lpstr>
      <vt:lpstr>Challenges</vt:lpstr>
      <vt:lpstr>Going Forward</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Destitute Asylum Seeker Project</dc:title>
  <dc:creator>DASS_Manager</dc:creator>
  <cp:lastModifiedBy>JS</cp:lastModifiedBy>
  <cp:revision>83</cp:revision>
  <dcterms:created xsi:type="dcterms:W3CDTF">2016-11-18T15:47:49Z</dcterms:created>
  <dcterms:modified xsi:type="dcterms:W3CDTF">2016-12-04T22:18:49Z</dcterms:modified>
</cp:coreProperties>
</file>