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90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20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63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0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08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57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9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88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07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69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38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320000"/>
                    </a14:imgEffect>
                  </a14:imgLayer>
                </a14:imgProps>
              </a:ext>
            </a:extLst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EE758-E57E-4BD4-A415-5067F1D38A2C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9A91B-06C1-48BF-ADD9-14341A6F72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81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016223"/>
          </a:xfrm>
        </p:spPr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accent1">
                    <a:lumMod val="75000"/>
                  </a:schemeClr>
                </a:solidFill>
              </a:rPr>
              <a:t>The “right to rent”</a:t>
            </a:r>
            <a:endParaRPr lang="en-GB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2" descr="C:\Users\Sue\AppData\Local\Microsoft\Windows\Temporary Internet Files\Content.IE5\Z1608M5Y\nm_app-keychai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9000"/>
            <a:ext cx="395056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32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Effects on users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May be accused of evading right to rent</a:t>
            </a:r>
          </a:p>
          <a:p>
            <a:r>
              <a:rPr lang="en-GB" dirty="0" smtClean="0"/>
              <a:t>May find friends and family reluctant to accommodate</a:t>
            </a:r>
          </a:p>
          <a:p>
            <a:r>
              <a:rPr lang="en-GB" dirty="0" smtClean="0"/>
              <a:t>Move on complicated by need for documentation</a:t>
            </a:r>
          </a:p>
          <a:p>
            <a:r>
              <a:rPr lang="en-GB" dirty="0" smtClean="0"/>
              <a:t>discrimination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222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NACCOM members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Review processes and documentation</a:t>
            </a:r>
          </a:p>
          <a:p>
            <a:r>
              <a:rPr lang="en-GB" dirty="0" smtClean="0"/>
              <a:t>Make sure everyone understands right to rent and implications</a:t>
            </a:r>
          </a:p>
          <a:p>
            <a:r>
              <a:rPr lang="en-GB" dirty="0" smtClean="0"/>
              <a:t>Liaise with Home Office about </a:t>
            </a:r>
          </a:p>
          <a:p>
            <a:pPr lvl="1"/>
            <a:r>
              <a:rPr lang="en-GB" dirty="0" smtClean="0"/>
              <a:t>Free accommodation</a:t>
            </a:r>
          </a:p>
          <a:p>
            <a:pPr lvl="1"/>
            <a:r>
              <a:rPr lang="en-GB" dirty="0" smtClean="0"/>
              <a:t>“permission to rent” documentation</a:t>
            </a:r>
          </a:p>
          <a:p>
            <a:r>
              <a:rPr lang="en-GB" dirty="0" smtClean="0"/>
              <a:t>Consider how to challenge discrimination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22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Help!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Guidance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Briefing</a:t>
            </a:r>
          </a:p>
          <a:p>
            <a:r>
              <a:rPr lang="en-GB" dirty="0" smtClean="0"/>
              <a:t>Website</a:t>
            </a:r>
          </a:p>
          <a:p>
            <a:pPr lvl="1"/>
            <a:r>
              <a:rPr lang="en-GB" dirty="0" smtClean="0"/>
              <a:t>“enquiry service”</a:t>
            </a:r>
          </a:p>
          <a:p>
            <a:r>
              <a:rPr lang="en-GB" dirty="0"/>
              <a:t>s</a:t>
            </a:r>
            <a:r>
              <a:rPr lang="en-GB" dirty="0" smtClean="0"/>
              <a:t>ue.lukes@gmail.com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97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“right to rent”?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Immigration Act 2014</a:t>
            </a:r>
          </a:p>
          <a:p>
            <a:r>
              <a:rPr lang="en-GB" dirty="0" smtClean="0"/>
              <a:t>Piloted in West Midlands</a:t>
            </a:r>
          </a:p>
          <a:p>
            <a:r>
              <a:rPr lang="en-GB" dirty="0" smtClean="0"/>
              <a:t>Rolled out in </a:t>
            </a:r>
            <a:r>
              <a:rPr lang="en-GB" dirty="0"/>
              <a:t>E</a:t>
            </a:r>
            <a:r>
              <a:rPr lang="en-GB" dirty="0" smtClean="0"/>
              <a:t>ngland 1</a:t>
            </a:r>
            <a:r>
              <a:rPr lang="en-GB" baseline="30000" dirty="0" smtClean="0"/>
              <a:t>st</a:t>
            </a:r>
            <a:r>
              <a:rPr lang="en-GB" dirty="0" smtClean="0"/>
              <a:t> February 2016</a:t>
            </a:r>
          </a:p>
          <a:p>
            <a:r>
              <a:rPr lang="en-GB" dirty="0" smtClean="0"/>
              <a:t>All new</a:t>
            </a:r>
          </a:p>
          <a:p>
            <a:pPr lvl="1"/>
            <a:r>
              <a:rPr lang="en-GB" dirty="0" smtClean="0"/>
              <a:t>Tenancies</a:t>
            </a:r>
          </a:p>
          <a:p>
            <a:pPr lvl="1"/>
            <a:r>
              <a:rPr lang="en-GB" dirty="0" smtClean="0"/>
              <a:t>Licences</a:t>
            </a:r>
          </a:p>
          <a:p>
            <a:pPr lvl="1"/>
            <a:r>
              <a:rPr lang="en-GB" dirty="0" smtClean="0"/>
              <a:t>Lodgings</a:t>
            </a:r>
          </a:p>
          <a:p>
            <a:r>
              <a:rPr lang="en-GB" dirty="0" smtClean="0"/>
              <a:t>If provided for money or money’s worth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37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 included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Existing lettings</a:t>
            </a:r>
          </a:p>
          <a:p>
            <a:pPr lvl="1"/>
            <a:r>
              <a:rPr lang="en-GB" dirty="0" smtClean="0"/>
              <a:t>Same landlord, tenant and premises</a:t>
            </a:r>
          </a:p>
          <a:p>
            <a:r>
              <a:rPr lang="en-GB" dirty="0" smtClean="0"/>
              <a:t>Housing provided free </a:t>
            </a:r>
          </a:p>
          <a:p>
            <a:pPr lvl="1"/>
            <a:r>
              <a:rPr lang="en-GB" dirty="0" smtClean="0"/>
              <a:t>But people staying with paying tenants may be covered</a:t>
            </a:r>
          </a:p>
          <a:p>
            <a:r>
              <a:rPr lang="en-GB" dirty="0" smtClean="0"/>
              <a:t>Holiday lets </a:t>
            </a:r>
          </a:p>
          <a:p>
            <a:pPr lvl="1"/>
            <a:r>
              <a:rPr lang="en-GB" dirty="0" smtClean="0"/>
              <a:t>Unless more than 3 months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75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Exemptions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Social housing via allocations / homeless services/local authority transfers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Other local authority duties e.g. social services</a:t>
            </a:r>
          </a:p>
          <a:p>
            <a:r>
              <a:rPr lang="en-GB" dirty="0" smtClean="0"/>
              <a:t>Home Office accommodation</a:t>
            </a:r>
          </a:p>
          <a:p>
            <a:r>
              <a:rPr lang="en-GB" dirty="0" smtClean="0"/>
              <a:t>Care homes, hospitals, hospices</a:t>
            </a:r>
          </a:p>
          <a:p>
            <a:r>
              <a:rPr lang="en-GB" dirty="0" smtClean="0"/>
              <a:t>Hostels and refuges</a:t>
            </a:r>
          </a:p>
          <a:p>
            <a:r>
              <a:rPr lang="en-GB" dirty="0" smtClean="0"/>
              <a:t>Mobile homes</a:t>
            </a:r>
          </a:p>
          <a:p>
            <a:r>
              <a:rPr lang="en-GB" dirty="0" smtClean="0"/>
              <a:t>Tied accommodation</a:t>
            </a:r>
          </a:p>
          <a:p>
            <a:r>
              <a:rPr lang="en-GB" dirty="0" smtClean="0"/>
              <a:t>Student halls of residence or nominations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75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“right to rent”?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adults occupying (proof of age if needed)</a:t>
            </a:r>
          </a:p>
          <a:p>
            <a:r>
              <a:rPr lang="en-GB" dirty="0" smtClean="0"/>
              <a:t>Exempted</a:t>
            </a:r>
          </a:p>
          <a:p>
            <a:pPr lvl="1"/>
            <a:r>
              <a:rPr lang="en-GB" dirty="0" smtClean="0"/>
              <a:t>British and EEA citizens BUT  need proof </a:t>
            </a:r>
          </a:p>
          <a:p>
            <a:r>
              <a:rPr lang="en-GB" dirty="0" smtClean="0"/>
              <a:t>Unlimited right to rent</a:t>
            </a:r>
          </a:p>
          <a:p>
            <a:pPr lvl="1"/>
            <a:r>
              <a:rPr lang="en-GB" dirty="0" smtClean="0"/>
              <a:t>Indefinite leave or permanent right to reside</a:t>
            </a:r>
          </a:p>
          <a:p>
            <a:r>
              <a:rPr lang="en-GB" dirty="0" smtClean="0"/>
              <a:t>List A</a:t>
            </a:r>
          </a:p>
          <a:p>
            <a:pPr lvl="1"/>
            <a:r>
              <a:rPr lang="en-GB" dirty="0" smtClean="0"/>
              <a:t>Group 1: single documents </a:t>
            </a:r>
            <a:r>
              <a:rPr lang="en-GB" dirty="0" err="1" smtClean="0"/>
              <a:t>e.g.passport</a:t>
            </a:r>
            <a:r>
              <a:rPr lang="en-GB" dirty="0" smtClean="0"/>
              <a:t>, ID card </a:t>
            </a:r>
          </a:p>
          <a:p>
            <a:pPr lvl="1"/>
            <a:r>
              <a:rPr lang="en-GB" dirty="0" smtClean="0"/>
              <a:t>Group 2: two documents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29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“right to rent”?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Time limited right to rent</a:t>
            </a:r>
          </a:p>
          <a:p>
            <a:r>
              <a:rPr lang="en-GB" dirty="0" smtClean="0"/>
              <a:t>Limited leave to remain</a:t>
            </a:r>
          </a:p>
          <a:p>
            <a:r>
              <a:rPr lang="en-GB" dirty="0" smtClean="0"/>
              <a:t>Non EEA citizens with right to reside </a:t>
            </a:r>
          </a:p>
          <a:p>
            <a:pPr lvl="1"/>
            <a:r>
              <a:rPr lang="en-GB" dirty="0" smtClean="0"/>
              <a:t>Family members</a:t>
            </a:r>
          </a:p>
          <a:p>
            <a:pPr lvl="1"/>
            <a:r>
              <a:rPr lang="en-GB" dirty="0" smtClean="0"/>
              <a:t>Zambrano parents/carers</a:t>
            </a:r>
          </a:p>
          <a:p>
            <a:r>
              <a:rPr lang="en-GB" dirty="0" smtClean="0"/>
              <a:t>List B</a:t>
            </a:r>
          </a:p>
          <a:p>
            <a:pPr lvl="1"/>
            <a:r>
              <a:rPr lang="en-GB" dirty="0" smtClean="0"/>
              <a:t>Passport +endorsement</a:t>
            </a:r>
          </a:p>
          <a:p>
            <a:pPr lvl="1"/>
            <a:r>
              <a:rPr lang="en-GB" dirty="0" smtClean="0"/>
              <a:t>Biometric residence permit</a:t>
            </a:r>
          </a:p>
          <a:p>
            <a:pPr lvl="1"/>
            <a:r>
              <a:rPr lang="en-GB" dirty="0" smtClean="0"/>
              <a:t>Residence card</a:t>
            </a:r>
          </a:p>
          <a:p>
            <a:pPr lvl="1"/>
            <a:r>
              <a:rPr lang="en-GB" dirty="0" smtClean="0"/>
              <a:t>Immigration status document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26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“right to rent”?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Permission to rent</a:t>
            </a:r>
          </a:p>
          <a:p>
            <a:r>
              <a:rPr lang="en-GB" dirty="0" smtClean="0"/>
              <a:t>Given by Home Office on request by landlord or agent</a:t>
            </a:r>
          </a:p>
          <a:p>
            <a:r>
              <a:rPr lang="en-GB" dirty="0" smtClean="0"/>
              <a:t>Definitely includes </a:t>
            </a:r>
          </a:p>
          <a:p>
            <a:pPr lvl="1"/>
            <a:r>
              <a:rPr lang="en-GB" dirty="0" smtClean="0"/>
              <a:t>VOT on HO CID</a:t>
            </a:r>
          </a:p>
          <a:p>
            <a:pPr lvl="1"/>
            <a:r>
              <a:rPr lang="en-GB" dirty="0" smtClean="0"/>
              <a:t>Asylum applicants (?)</a:t>
            </a:r>
          </a:p>
          <a:p>
            <a:pPr lvl="1"/>
            <a:r>
              <a:rPr lang="en-GB" dirty="0" smtClean="0"/>
              <a:t>Bail</a:t>
            </a:r>
          </a:p>
          <a:p>
            <a:pPr lvl="1"/>
            <a:r>
              <a:rPr lang="en-GB" dirty="0" smtClean="0"/>
              <a:t>Returnees</a:t>
            </a:r>
          </a:p>
          <a:p>
            <a:r>
              <a:rPr lang="en-GB" dirty="0" smtClean="0"/>
              <a:t>Who else? </a:t>
            </a:r>
          </a:p>
          <a:p>
            <a:r>
              <a:rPr lang="en-GB" dirty="0" smtClean="0"/>
              <a:t>How to get it?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699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happens?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Landlord must check in presence of all adult occupants</a:t>
            </a:r>
          </a:p>
          <a:p>
            <a:r>
              <a:rPr lang="en-GB" dirty="0" smtClean="0"/>
              <a:t>Not allow occupation before check</a:t>
            </a:r>
          </a:p>
          <a:p>
            <a:r>
              <a:rPr lang="en-GB" dirty="0" smtClean="0"/>
              <a:t>Take and keep copies</a:t>
            </a:r>
          </a:p>
          <a:p>
            <a:r>
              <a:rPr lang="en-GB" dirty="0" smtClean="0"/>
              <a:t>Check again for time limited and permission to rent</a:t>
            </a:r>
          </a:p>
          <a:p>
            <a:r>
              <a:rPr lang="en-GB" dirty="0" smtClean="0"/>
              <a:t>Fine if not compliant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544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NACCOM?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Even free accommodation may trigger enquiries</a:t>
            </a:r>
          </a:p>
          <a:p>
            <a:r>
              <a:rPr lang="en-GB" dirty="0" smtClean="0"/>
              <a:t>Rented accommodation covered by “right to rent”</a:t>
            </a:r>
          </a:p>
          <a:p>
            <a:r>
              <a:rPr lang="en-GB" dirty="0" smtClean="0"/>
              <a:t>Projects may rent accommodation from other landlords who may be concerned</a:t>
            </a:r>
          </a:p>
          <a:p>
            <a:r>
              <a:rPr lang="en-GB" dirty="0" smtClean="0"/>
              <a:t>Tenants who host may be covered</a:t>
            </a:r>
          </a:p>
          <a:p>
            <a:r>
              <a:rPr lang="en-GB" dirty="0" smtClean="0"/>
              <a:t>Projects that pay rent for users are covered</a:t>
            </a:r>
          </a:p>
          <a:p>
            <a:r>
              <a:rPr lang="en-GB" dirty="0" smtClean="0"/>
              <a:t>Move on</a:t>
            </a:r>
          </a:p>
          <a:p>
            <a:pPr lvl="1"/>
            <a:r>
              <a:rPr lang="en-GB" dirty="0" smtClean="0"/>
              <a:t>Discrimination</a:t>
            </a:r>
          </a:p>
          <a:p>
            <a:pPr lvl="1"/>
            <a:r>
              <a:rPr lang="en-GB" dirty="0" smtClean="0"/>
              <a:t>Need for documentation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459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393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The “right to rent”</vt:lpstr>
      <vt:lpstr>What is the “right to rent”?</vt:lpstr>
      <vt:lpstr>Not included</vt:lpstr>
      <vt:lpstr>Exemptions </vt:lpstr>
      <vt:lpstr>What “right to rent”?</vt:lpstr>
      <vt:lpstr>What “right to rent”?</vt:lpstr>
      <vt:lpstr>What “right to rent”?</vt:lpstr>
      <vt:lpstr>What happens?</vt:lpstr>
      <vt:lpstr>What about NACCOM?</vt:lpstr>
      <vt:lpstr>Effects on users</vt:lpstr>
      <vt:lpstr>NACCOM members</vt:lpstr>
      <vt:lpstr>Help!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“right to rent”</dc:title>
  <dc:creator>Sue</dc:creator>
  <cp:lastModifiedBy>JS</cp:lastModifiedBy>
  <cp:revision>6</cp:revision>
  <dcterms:created xsi:type="dcterms:W3CDTF">2016-03-11T18:54:51Z</dcterms:created>
  <dcterms:modified xsi:type="dcterms:W3CDTF">2016-03-22T08:48:34Z</dcterms:modified>
</cp:coreProperties>
</file>