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2158-C966-459F-A30B-6DAF3EAB16F2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1B38-ECEB-4741-9C40-80CB41BEDA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827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2158-C966-459F-A30B-6DAF3EAB16F2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1B38-ECEB-4741-9C40-80CB41BEDA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21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2158-C966-459F-A30B-6DAF3EAB16F2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1B38-ECEB-4741-9C40-80CB41BEDA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92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2158-C966-459F-A30B-6DAF3EAB16F2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1B38-ECEB-4741-9C40-80CB41BEDA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219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2158-C966-459F-A30B-6DAF3EAB16F2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1B38-ECEB-4741-9C40-80CB41BEDA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92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2158-C966-459F-A30B-6DAF3EAB16F2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1B38-ECEB-4741-9C40-80CB41BEDA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211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2158-C966-459F-A30B-6DAF3EAB16F2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1B38-ECEB-4741-9C40-80CB41BEDA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125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2158-C966-459F-A30B-6DAF3EAB16F2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1B38-ECEB-4741-9C40-80CB41BEDA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464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2158-C966-459F-A30B-6DAF3EAB16F2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1B38-ECEB-4741-9C40-80CB41BEDA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73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2158-C966-459F-A30B-6DAF3EAB16F2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1B38-ECEB-4741-9C40-80CB41BEDA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52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2158-C966-459F-A30B-6DAF3EAB16F2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1B38-ECEB-4741-9C40-80CB41BEDA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585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A2158-C966-459F-A30B-6DAF3EAB16F2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51B38-ECEB-4741-9C40-80CB41BEDA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088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Immigration Bill and Implications for NACCOM members</a:t>
            </a:r>
            <a:br>
              <a:rPr lang="en-GB" b="1" dirty="0"/>
            </a:br>
            <a:r>
              <a:rPr lang="en-GB" b="1" dirty="0" smtClean="0"/>
              <a:t>March 14</a:t>
            </a:r>
            <a:r>
              <a:rPr lang="en-GB" b="1" baseline="30000" dirty="0" smtClean="0"/>
              <a:t>th</a:t>
            </a:r>
            <a:r>
              <a:rPr lang="en-GB" b="1" dirty="0" smtClean="0"/>
              <a:t> 2016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Support provisions</a:t>
            </a:r>
          </a:p>
          <a:p>
            <a:r>
              <a:rPr lang="en-GB" dirty="0" smtClean="0"/>
              <a:t>Gina Clayton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4694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Conditions for support under para 10A (cont’d)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They have made a non-asylum application to Home Office which has not yet been determined, or</a:t>
            </a:r>
          </a:p>
          <a:p>
            <a:r>
              <a:rPr lang="en-GB" dirty="0" smtClean="0"/>
              <a:t>They are in time to lodge a non-asylum in-country appeal, or</a:t>
            </a:r>
          </a:p>
          <a:p>
            <a:r>
              <a:rPr lang="en-GB" dirty="0" smtClean="0"/>
              <a:t>They have a non-asylum appeal pending, or</a:t>
            </a:r>
          </a:p>
          <a:p>
            <a:r>
              <a:rPr lang="en-GB" dirty="0" smtClean="0"/>
              <a:t>They are appeal rights exhausted and have not failed to cooperate with arrangements to leave, or</a:t>
            </a:r>
          </a:p>
          <a:p>
            <a:r>
              <a:rPr lang="en-GB" dirty="0" smtClean="0"/>
              <a:t>Support is necessary to safeguard and promote welfare of a dependant child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9627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Changes to Asylum Support for refused asylum seekers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S.4 repealed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Two routes to qualify for support: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Making ‘qualifying further submissions’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‘failed asylum seeker’ who has ‘genuine obstacle’ to return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974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Qualifying further submissions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Have been recorded by Home Office (s. 2B)</a:t>
            </a:r>
          </a:p>
          <a:p>
            <a:pPr marL="0" indent="0">
              <a:buNone/>
            </a:pPr>
            <a:r>
              <a:rPr lang="en-GB" dirty="0" smtClean="0"/>
              <a:t>Have not been determined before end of prescribed period (s.2B)</a:t>
            </a:r>
          </a:p>
          <a:p>
            <a:pPr marL="0" indent="0">
              <a:buNone/>
            </a:pPr>
            <a:r>
              <a:rPr lang="en-GB" dirty="0" smtClean="0"/>
              <a:t>Submissions are that person has a fresh claim for asylum or humanitarian protection (s.2C) </a:t>
            </a:r>
            <a:r>
              <a:rPr lang="en-GB" i="1" dirty="0" smtClean="0"/>
              <a:t>not Article 8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Prescribed period will be in regulations – likely to be five days</a:t>
            </a:r>
          </a:p>
          <a:p>
            <a:pPr marL="0" indent="0">
              <a:buNone/>
            </a:pPr>
            <a:r>
              <a:rPr lang="en-GB" dirty="0" smtClean="0"/>
              <a:t>Regulations may also prescribe a period after decision before submissions are treated as determined. (s.3A)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5660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Qualifying further submissions – prescribed periods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Day one: Submissions handed in at Liverpool</a:t>
            </a:r>
          </a:p>
          <a:p>
            <a:r>
              <a:rPr lang="en-GB" dirty="0" smtClean="0"/>
              <a:t>[TBA] prescribed period starts to run </a:t>
            </a:r>
          </a:p>
          <a:p>
            <a:r>
              <a:rPr lang="en-GB" dirty="0" smtClean="0"/>
              <a:t>[five] days end (two if vulnerable). Applicant can apply for s.95 support</a:t>
            </a:r>
          </a:p>
          <a:p>
            <a:r>
              <a:rPr lang="en-GB" dirty="0" smtClean="0"/>
              <a:t>Day 36: Decision received – submissions refused. 2</a:t>
            </a:r>
            <a:r>
              <a:rPr lang="en-GB" baseline="30000" dirty="0" smtClean="0"/>
              <a:t>nd</a:t>
            </a:r>
            <a:r>
              <a:rPr lang="en-GB" dirty="0" smtClean="0"/>
              <a:t> prescribed period [if this happens] starts to run</a:t>
            </a:r>
          </a:p>
          <a:p>
            <a:r>
              <a:rPr lang="en-GB" dirty="0" smtClean="0"/>
              <a:t>[TBA no. of days] submissions treated as determined. Support ends. </a:t>
            </a:r>
          </a:p>
        </p:txBody>
      </p:sp>
    </p:spTree>
    <p:extLst>
      <p:ext uri="{BB962C8B-B14F-4D97-AF65-F5344CB8AC3E}">
        <p14:creationId xmlns:p14="http://schemas.microsoft.com/office/powerpoint/2010/main" val="1737497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Qualifying further submissions - more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person making further submissions which have been recorded and not determined is treated as an ‘asylum seeker’ (s.2B)</a:t>
            </a:r>
          </a:p>
          <a:p>
            <a:r>
              <a:rPr lang="en-GB" dirty="0" smtClean="0"/>
              <a:t>There is a right of appeal against the refusal of s.95 but not against the ending of support when the claim is determined</a:t>
            </a:r>
          </a:p>
          <a:p>
            <a:r>
              <a:rPr lang="en-GB" dirty="0" smtClean="0"/>
              <a:t>If the refusal of submissions is challenged by judicial review, the asylum seeker is eligible for s.95 once permission has been granted (s.3C)</a:t>
            </a:r>
          </a:p>
          <a:p>
            <a:r>
              <a:rPr lang="en-GB" dirty="0" smtClean="0"/>
              <a:t>Presumably there is only one kind of s.95: support will be payable in cash, and there will be a subsistence-only option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5583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Genuine obstacles to return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‘Failed asylum seeker’ s.95A</a:t>
            </a:r>
          </a:p>
          <a:p>
            <a:r>
              <a:rPr lang="en-GB" dirty="0" smtClean="0"/>
              <a:t>Destitute or likely to become destitute within prescribed period</a:t>
            </a:r>
          </a:p>
          <a:p>
            <a:r>
              <a:rPr lang="en-GB" dirty="0" smtClean="0"/>
              <a:t>Faces a genuine obstacle to leaving UK </a:t>
            </a:r>
          </a:p>
          <a:p>
            <a:r>
              <a:rPr lang="en-GB" dirty="0" smtClean="0"/>
              <a:t>Regulations will say what is a genuine obstacle, conditions that may be attached to support, and how it is provided</a:t>
            </a:r>
          </a:p>
          <a:p>
            <a:r>
              <a:rPr lang="en-GB" dirty="0" smtClean="0"/>
              <a:t>Obstacles will include not fit to fly, and having no travel documents if taking all reasonable steps to obtain them</a:t>
            </a:r>
          </a:p>
          <a:p>
            <a:r>
              <a:rPr lang="en-GB" dirty="0" smtClean="0"/>
              <a:t>Can only apply within ‘grace’ period (i.e. within 21 days of becoming appeal rights exhausted)</a:t>
            </a:r>
          </a:p>
          <a:p>
            <a:r>
              <a:rPr lang="en-GB" dirty="0" smtClean="0"/>
              <a:t>No appeal against refusal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52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Families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i="1" dirty="0" smtClean="0"/>
              <a:t>N.B. This </a:t>
            </a:r>
            <a:r>
              <a:rPr lang="en-GB" sz="2400" i="1" dirty="0"/>
              <a:t>is a very basic outline and the provisions are complex and subject to </a:t>
            </a:r>
            <a:r>
              <a:rPr lang="en-GB" sz="2400" i="1" dirty="0" smtClean="0"/>
              <a:t>amendment.</a:t>
            </a:r>
            <a:endParaRPr lang="en-GB" sz="2400" i="1" dirty="0" smtClean="0"/>
          </a:p>
          <a:p>
            <a:r>
              <a:rPr lang="en-GB" dirty="0" smtClean="0"/>
              <a:t>S.95 </a:t>
            </a:r>
            <a:r>
              <a:rPr lang="en-GB" dirty="0" smtClean="0"/>
              <a:t>support will be discontinued after 90 day ‘grace’ period after family’s appeal rights are exhausted. </a:t>
            </a:r>
          </a:p>
          <a:p>
            <a:endParaRPr lang="en-GB" dirty="0" smtClean="0"/>
          </a:p>
          <a:p>
            <a:r>
              <a:rPr lang="en-GB" dirty="0" smtClean="0"/>
              <a:t>Bill sets out circumstances when local authorities will be expected to support families </a:t>
            </a:r>
          </a:p>
          <a:p>
            <a:endParaRPr lang="en-GB" dirty="0"/>
          </a:p>
          <a:p>
            <a:r>
              <a:rPr lang="en-GB" dirty="0" smtClean="0"/>
              <a:t>New scheme: Para 10A Schedule 3 Nationality Immigration and Asylum Act 2002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115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Which families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Families are included in para 10A scheme if they have no immigration permission to be in UK </a:t>
            </a:r>
          </a:p>
          <a:p>
            <a:r>
              <a:rPr lang="en-GB" dirty="0" smtClean="0"/>
              <a:t>OR</a:t>
            </a:r>
          </a:p>
          <a:p>
            <a:r>
              <a:rPr lang="en-GB" dirty="0" smtClean="0"/>
              <a:t>Zambrano carers (parent is primary carer of a British Citizen child who would otherwise have to leave EU)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853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Conditions for support under para 10A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Family is destitute</a:t>
            </a:r>
          </a:p>
          <a:p>
            <a:r>
              <a:rPr lang="en-GB" dirty="0" smtClean="0"/>
              <a:t>Has a dependant child</a:t>
            </a:r>
          </a:p>
          <a:p>
            <a:r>
              <a:rPr lang="en-GB" dirty="0" smtClean="0"/>
              <a:t>Are not receiving or eligible for s.95 or s.95A support</a:t>
            </a:r>
          </a:p>
          <a:p>
            <a:endParaRPr lang="en-GB" dirty="0"/>
          </a:p>
          <a:p>
            <a:r>
              <a:rPr lang="en-GB" dirty="0" smtClean="0"/>
              <a:t>AND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0248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591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Immigration Bill and Implications for NACCOM members March 14th 2016 </vt:lpstr>
      <vt:lpstr>Changes to Asylum Support for refused asylum seekers</vt:lpstr>
      <vt:lpstr>Qualifying further submissions</vt:lpstr>
      <vt:lpstr>Qualifying further submissions – prescribed periods</vt:lpstr>
      <vt:lpstr>Qualifying further submissions - more</vt:lpstr>
      <vt:lpstr>Genuine obstacles to return</vt:lpstr>
      <vt:lpstr>Families</vt:lpstr>
      <vt:lpstr>Which families</vt:lpstr>
      <vt:lpstr>Conditions for support under para 10A</vt:lpstr>
      <vt:lpstr>Conditions for support under para 10A (cont’d)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Immigration Bill and Implications for NACCOM members March 14th 2016 </dc:title>
  <dc:creator>Georgina Clayton</dc:creator>
  <cp:lastModifiedBy>JS</cp:lastModifiedBy>
  <cp:revision>33</cp:revision>
  <dcterms:created xsi:type="dcterms:W3CDTF">2016-03-13T18:42:16Z</dcterms:created>
  <dcterms:modified xsi:type="dcterms:W3CDTF">2016-03-15T15:27:28Z</dcterms:modified>
</cp:coreProperties>
</file>