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large"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1" r:id="rId5"/>
    <p:sldId id="265" r:id="rId6"/>
    <p:sldId id="263" r:id="rId7"/>
    <p:sldId id="262" r:id="rId8"/>
    <p:sldId id="268" r:id="rId9"/>
    <p:sldId id="269" r:id="rId10"/>
    <p:sldId id="270" r:id="rId11"/>
    <p:sldId id="267"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0" autoAdjust="0"/>
    <p:restoredTop sz="94660"/>
  </p:normalViewPr>
  <p:slideViewPr>
    <p:cSldViewPr snapToGrid="0">
      <p:cViewPr varScale="1">
        <p:scale>
          <a:sx n="71" d="100"/>
          <a:sy n="71"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1A8FD8-A149-4E99-9A7B-DDD1722D3218}"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208984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A8FD8-A149-4E99-9A7B-DDD1722D3218}"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34699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A8FD8-A149-4E99-9A7B-DDD1722D3218}"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209157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A8FD8-A149-4E99-9A7B-DDD1722D3218}"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235791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8FD8-A149-4E99-9A7B-DDD1722D3218}"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131597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1A8FD8-A149-4E99-9A7B-DDD1722D3218}"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10532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1A8FD8-A149-4E99-9A7B-DDD1722D3218}" type="datetimeFigureOut">
              <a:rPr lang="en-GB" smtClean="0"/>
              <a:t>18/05/2016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226702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1A8FD8-A149-4E99-9A7B-DDD1722D3218}" type="datetimeFigureOut">
              <a:rPr lang="en-GB" smtClean="0"/>
              <a:t>18/05/2016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310119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8FD8-A149-4E99-9A7B-DDD1722D3218}" type="datetimeFigureOut">
              <a:rPr lang="en-GB" smtClean="0"/>
              <a:t>18/05/2016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251042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8FD8-A149-4E99-9A7B-DDD1722D3218}"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428568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8FD8-A149-4E99-9A7B-DDD1722D3218}"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DA096-8844-4267-BB4E-3896AECF1A19}" type="slidenum">
              <a:rPr lang="en-GB" smtClean="0"/>
              <a:t>‹#›</a:t>
            </a:fld>
            <a:endParaRPr lang="en-GB"/>
          </a:p>
        </p:txBody>
      </p:sp>
    </p:spTree>
    <p:extLst>
      <p:ext uri="{BB962C8B-B14F-4D97-AF65-F5344CB8AC3E}">
        <p14:creationId xmlns:p14="http://schemas.microsoft.com/office/powerpoint/2010/main" val="81143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8FD8-A149-4E99-9A7B-DDD1722D3218}" type="datetimeFigureOut">
              <a:rPr lang="en-GB" smtClean="0"/>
              <a:t>18/05/2016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DA096-8844-4267-BB4E-3896AECF1A19}" type="slidenum">
              <a:rPr lang="en-GB" smtClean="0"/>
              <a:t>‹#›</a:t>
            </a:fld>
            <a:endParaRPr lang="en-GB"/>
          </a:p>
        </p:txBody>
      </p:sp>
    </p:spTree>
    <p:extLst>
      <p:ext uri="{BB962C8B-B14F-4D97-AF65-F5344CB8AC3E}">
        <p14:creationId xmlns:p14="http://schemas.microsoft.com/office/powerpoint/2010/main" val="3901284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d.com/talks/chimamanda_adichie_the_danger_of_a_single_story?language=en" TargetMode="External"/><Relationship Id="rId2" Type="http://schemas.openxmlformats.org/officeDocument/2006/relationships/hyperlink" Target="http://www.coventry.ac.uk/research/research-directories/research-news/2016/victims-and-villai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omms@naccom.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guardian.com/world/2016/jan/09/my-syrian-refugee-lodger-helen-pidd" TargetMode="External"/><Relationship Id="rId2" Type="http://schemas.openxmlformats.org/officeDocument/2006/relationships/hyperlink" Target="http://www.theguardian.com/world/2015/sep/07/british-families-open-homes-asylum-seekers-refugees" TargetMode="External"/><Relationship Id="rId1" Type="http://schemas.openxmlformats.org/officeDocument/2006/relationships/slideLayout" Target="../slideLayouts/slideLayout2.xml"/><Relationship Id="rId5" Type="http://schemas.openxmlformats.org/officeDocument/2006/relationships/hyperlink" Target="Conference%20Programme%2027.04.16.docx" TargetMode="External"/><Relationship Id="rId4" Type="http://schemas.openxmlformats.org/officeDocument/2006/relationships/hyperlink" Target="http://www.theguardian.com/uk/2010/jun/25/giving-asylum-seekers-a-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large"/><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Ubuntu" panose="020B0504030602030204" pitchFamily="34" charset="0"/>
              </a:rPr>
              <a:t>Asylum, the Media and Other Stories</a:t>
            </a:r>
            <a:endParaRPr lang="en-GB" dirty="0">
              <a:latin typeface="Ubuntu" panose="020B0504030602030204" pitchFamily="34" charset="0"/>
            </a:endParaRPr>
          </a:p>
        </p:txBody>
      </p:sp>
      <p:sp>
        <p:nvSpPr>
          <p:cNvPr id="3" name="Subtitle 2"/>
          <p:cNvSpPr>
            <a:spLocks noGrp="1"/>
          </p:cNvSpPr>
          <p:nvPr>
            <p:ph type="subTitle" idx="1"/>
          </p:nvPr>
        </p:nvSpPr>
        <p:spPr/>
        <p:txBody>
          <a:bodyPr/>
          <a:lstStyle/>
          <a:p>
            <a:r>
              <a:rPr lang="en-GB" dirty="0" smtClean="0">
                <a:latin typeface="Ubuntu Condensed" panose="020B0506030602030204" pitchFamily="34" charset="0"/>
              </a:rPr>
              <a:t>Lucy Smith</a:t>
            </a:r>
          </a:p>
          <a:p>
            <a:r>
              <a:rPr lang="en-GB" dirty="0" smtClean="0">
                <a:latin typeface="Ubuntu Condensed" panose="020B0506030602030204" pitchFamily="34" charset="0"/>
              </a:rPr>
              <a:t>Communications, Media and Advocacy Worker</a:t>
            </a:r>
          </a:p>
          <a:p>
            <a:r>
              <a:rPr lang="en-GB" dirty="0" smtClean="0">
                <a:latin typeface="Ubuntu Condensed" panose="020B0506030602030204" pitchFamily="34" charset="0"/>
              </a:rPr>
              <a:t>NACCOM Network</a:t>
            </a:r>
            <a:endParaRPr lang="en-GB" dirty="0">
              <a:latin typeface="Ubuntu Condensed" panose="020B0506030602030204" pitchFamily="34" charset="0"/>
            </a:endParaRPr>
          </a:p>
        </p:txBody>
      </p:sp>
    </p:spTree>
    <p:extLst>
      <p:ext uri="{BB962C8B-B14F-4D97-AF65-F5344CB8AC3E}">
        <p14:creationId xmlns:p14="http://schemas.microsoft.com/office/powerpoint/2010/main" val="389830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Ubuntu" panose="020B0504030602030204" pitchFamily="34" charset="0"/>
              </a:rPr>
              <a:t>Media tips</a:t>
            </a:r>
            <a:endParaRPr lang="en-GB" sz="3600" b="1" dirty="0">
              <a:latin typeface="Ubuntu" panose="020B0504030602030204" pitchFamily="34" charset="0"/>
            </a:endParaRPr>
          </a:p>
        </p:txBody>
      </p:sp>
      <p:sp>
        <p:nvSpPr>
          <p:cNvPr id="3" name="Content Placeholder 2"/>
          <p:cNvSpPr>
            <a:spLocks noGrp="1"/>
          </p:cNvSpPr>
          <p:nvPr>
            <p:ph idx="1"/>
          </p:nvPr>
        </p:nvSpPr>
        <p:spPr>
          <a:xfrm>
            <a:off x="838200" y="1462556"/>
            <a:ext cx="10515600" cy="4830668"/>
          </a:xfrm>
        </p:spPr>
        <p:txBody>
          <a:bodyPr>
            <a:normAutofit fontScale="62500" lnSpcReduction="20000"/>
          </a:bodyPr>
          <a:lstStyle/>
          <a:p>
            <a:r>
              <a:rPr lang="en-GB" b="1" dirty="0">
                <a:latin typeface="Ubuntu" panose="020B0504030602030204" pitchFamily="34" charset="0"/>
              </a:rPr>
              <a:t>Press releases- </a:t>
            </a:r>
            <a:r>
              <a:rPr lang="en-GB" dirty="0">
                <a:latin typeface="Ubuntu" panose="020B0504030602030204" pitchFamily="34" charset="0"/>
              </a:rPr>
              <a:t>keep </a:t>
            </a:r>
            <a:r>
              <a:rPr lang="en-GB" dirty="0" smtClean="0">
                <a:latin typeface="Ubuntu" panose="020B0504030602030204" pitchFamily="34" charset="0"/>
              </a:rPr>
              <a:t>minimal (preferably 1 page), </a:t>
            </a:r>
            <a:r>
              <a:rPr lang="en-GB" dirty="0">
                <a:latin typeface="Ubuntu" panose="020B0504030602030204" pitchFamily="34" charset="0"/>
              </a:rPr>
              <a:t>include pictures if you can (in a separate attachment), have the details of the people that are going to be available to speak (and preferably someone that the journalist may know already- particularly relevant if local).</a:t>
            </a:r>
          </a:p>
          <a:p>
            <a:r>
              <a:rPr lang="en-GB" b="1" dirty="0">
                <a:latin typeface="Ubuntu" panose="020B0504030602030204" pitchFamily="34" charset="0"/>
              </a:rPr>
              <a:t>Interviews</a:t>
            </a:r>
            <a:r>
              <a:rPr lang="en-GB" dirty="0">
                <a:latin typeface="Ubuntu" panose="020B0504030602030204" pitchFamily="34" charset="0"/>
              </a:rPr>
              <a:t>- get as much info as you can ahead of the </a:t>
            </a:r>
            <a:r>
              <a:rPr lang="en-GB" dirty="0" smtClean="0">
                <a:latin typeface="Ubuntu" panose="020B0504030602030204" pitchFamily="34" charset="0"/>
              </a:rPr>
              <a:t>event e.g. what questions will be asked, how long it will take. Get </a:t>
            </a:r>
            <a:r>
              <a:rPr lang="en-GB" dirty="0">
                <a:latin typeface="Ubuntu" panose="020B0504030602030204" pitchFamily="34" charset="0"/>
              </a:rPr>
              <a:t>mobile numbers of people so you can call them if there’s a problem. Be clear on what is/isn’t acceptable, try to get this in writing if possible i.e. on email, to serve as a written agreement.</a:t>
            </a:r>
          </a:p>
          <a:p>
            <a:r>
              <a:rPr lang="en-GB" dirty="0">
                <a:latin typeface="Ubuntu" panose="020B0504030602030204" pitchFamily="34" charset="0"/>
              </a:rPr>
              <a:t>Decide who </a:t>
            </a:r>
            <a:r>
              <a:rPr lang="en-GB" dirty="0" smtClean="0">
                <a:latin typeface="Ubuntu" panose="020B0504030602030204" pitchFamily="34" charset="0"/>
              </a:rPr>
              <a:t>is (are) the best spokesperson(s) </a:t>
            </a:r>
            <a:r>
              <a:rPr lang="en-GB" dirty="0">
                <a:latin typeface="Ubuntu" panose="020B0504030602030204" pitchFamily="34" charset="0"/>
              </a:rPr>
              <a:t>from the organisation. Send someone along with the service user if they’re the one being interviewed and make </a:t>
            </a:r>
            <a:r>
              <a:rPr lang="en-GB" dirty="0" smtClean="0">
                <a:latin typeface="Ubuntu" panose="020B0504030602030204" pitchFamily="34" charset="0"/>
              </a:rPr>
              <a:t>sure it is </a:t>
            </a:r>
            <a:r>
              <a:rPr lang="en-GB" dirty="0">
                <a:latin typeface="Ubuntu" panose="020B0504030602030204" pitchFamily="34" charset="0"/>
              </a:rPr>
              <a:t>very clear what </a:t>
            </a:r>
            <a:r>
              <a:rPr lang="en-GB" dirty="0" smtClean="0">
                <a:latin typeface="Ubuntu" panose="020B0504030602030204" pitchFamily="34" charset="0"/>
              </a:rPr>
              <a:t>service users are/are </a:t>
            </a:r>
            <a:r>
              <a:rPr lang="en-GB" dirty="0">
                <a:latin typeface="Ubuntu" panose="020B0504030602030204" pitchFamily="34" charset="0"/>
              </a:rPr>
              <a:t>not willing to speak about or how anonymised they want to be.</a:t>
            </a:r>
          </a:p>
          <a:p>
            <a:r>
              <a:rPr lang="en-GB" dirty="0" smtClean="0">
                <a:latin typeface="Ubuntu" panose="020B0504030602030204" pitchFamily="34" charset="0"/>
              </a:rPr>
              <a:t>Debrief </a:t>
            </a:r>
            <a:r>
              <a:rPr lang="en-GB" dirty="0">
                <a:latin typeface="Ubuntu" panose="020B0504030602030204" pitchFamily="34" charset="0"/>
              </a:rPr>
              <a:t>with interviewees </a:t>
            </a:r>
            <a:r>
              <a:rPr lang="en-GB" dirty="0" smtClean="0">
                <a:latin typeface="Ubuntu" panose="020B0504030602030204" pitchFamily="34" charset="0"/>
              </a:rPr>
              <a:t>afterwards.</a:t>
            </a:r>
          </a:p>
          <a:p>
            <a:r>
              <a:rPr lang="en-GB" dirty="0" smtClean="0">
                <a:latin typeface="Ubuntu" panose="020B0504030602030204" pitchFamily="34" charset="0"/>
              </a:rPr>
              <a:t>Ask to see the copy before it goes to the editor to check (note this is often not possible but worth asking especially if for a sensitive piece). </a:t>
            </a:r>
          </a:p>
          <a:p>
            <a:r>
              <a:rPr lang="en-GB" dirty="0" smtClean="0">
                <a:latin typeface="Ubuntu" panose="020B0504030602030204" pitchFamily="34" charset="0"/>
              </a:rPr>
              <a:t>Create </a:t>
            </a:r>
            <a:r>
              <a:rPr lang="en-GB" dirty="0">
                <a:latin typeface="Ubuntu" panose="020B0504030602030204" pitchFamily="34" charset="0"/>
              </a:rPr>
              <a:t>a database of people who have said they’d be willing to speak to media. Add this as a question on hosting/volunteering forms so the idea is out there from the outset. </a:t>
            </a:r>
          </a:p>
          <a:p>
            <a:r>
              <a:rPr lang="en-GB" dirty="0" smtClean="0">
                <a:latin typeface="Ubuntu" panose="020B0504030602030204" pitchFamily="34" charset="0"/>
              </a:rPr>
              <a:t>View your media engagement as part of a bigger picture- e.g. campaigning and advocacy for individual rights, for the organisation and for NACCOM. </a:t>
            </a:r>
          </a:p>
          <a:p>
            <a:r>
              <a:rPr lang="en-GB" dirty="0" smtClean="0">
                <a:latin typeface="Ubuntu" panose="020B0504030602030204" pitchFamily="34" charset="0"/>
              </a:rPr>
              <a:t>If you can’t or don’t want to take the media opportunity but think it could be a good contact to keep, pass it on to NACCOM to disseminate amongst other network members.  </a:t>
            </a:r>
            <a:endParaRPr lang="en-GB" dirty="0">
              <a:latin typeface="Ubuntu" panose="020B0504030602030204" pitchFamily="34" charset="0"/>
            </a:endParaRPr>
          </a:p>
          <a:p>
            <a:pPr marL="0" indent="0">
              <a:buNone/>
            </a:pPr>
            <a:endParaRPr lang="en-GB" dirty="0"/>
          </a:p>
        </p:txBody>
      </p:sp>
    </p:spTree>
    <p:extLst>
      <p:ext uri="{BB962C8B-B14F-4D97-AF65-F5344CB8AC3E}">
        <p14:creationId xmlns:p14="http://schemas.microsoft.com/office/powerpoint/2010/main" val="170330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Ubuntu" panose="020B0504030602030204" pitchFamily="34" charset="0"/>
              </a:rPr>
              <a:t>Other resources to access:</a:t>
            </a:r>
            <a:endParaRPr lang="en-GB" sz="3600" b="1" dirty="0">
              <a:latin typeface="Ubuntu" panose="020B0504030602030204" pitchFamily="34" charset="0"/>
            </a:endParaRPr>
          </a:p>
        </p:txBody>
      </p:sp>
      <p:sp>
        <p:nvSpPr>
          <p:cNvPr id="3" name="Content Placeholder 2"/>
          <p:cNvSpPr>
            <a:spLocks noGrp="1"/>
          </p:cNvSpPr>
          <p:nvPr>
            <p:ph idx="1"/>
          </p:nvPr>
        </p:nvSpPr>
        <p:spPr>
          <a:xfrm>
            <a:off x="838200" y="1825625"/>
            <a:ext cx="10515600" cy="1213410"/>
          </a:xfrm>
        </p:spPr>
        <p:txBody>
          <a:bodyPr/>
          <a:lstStyle/>
          <a:p>
            <a:r>
              <a:rPr lang="en-GB" dirty="0" smtClean="0">
                <a:latin typeface="Ubuntu" panose="020B0504030602030204" pitchFamily="34" charset="0"/>
                <a:hlinkClick r:id="rId2"/>
              </a:rPr>
              <a:t>Victims </a:t>
            </a:r>
            <a:r>
              <a:rPr lang="en-GB" dirty="0">
                <a:latin typeface="Ubuntu" panose="020B0504030602030204" pitchFamily="34" charset="0"/>
                <a:hlinkClick r:id="rId2"/>
              </a:rPr>
              <a:t>and villains- Migrant Voices in the British </a:t>
            </a:r>
            <a:r>
              <a:rPr lang="en-GB" dirty="0" smtClean="0">
                <a:latin typeface="Ubuntu" panose="020B0504030602030204" pitchFamily="34" charset="0"/>
                <a:hlinkClick r:id="rId2"/>
              </a:rPr>
              <a:t>Media</a:t>
            </a:r>
            <a:endParaRPr lang="en-GB" dirty="0" smtClean="0">
              <a:latin typeface="Ubuntu" panose="020B0504030602030204" pitchFamily="34" charset="0"/>
            </a:endParaRPr>
          </a:p>
          <a:p>
            <a:r>
              <a:rPr lang="en-GB" dirty="0" err="1" smtClean="0">
                <a:latin typeface="Ubuntu" panose="020B0504030602030204" pitchFamily="34" charset="0"/>
                <a:hlinkClick r:id="rId3"/>
              </a:rPr>
              <a:t>Chimamanda</a:t>
            </a:r>
            <a:r>
              <a:rPr lang="en-GB" dirty="0" smtClean="0">
                <a:latin typeface="Ubuntu" panose="020B0504030602030204" pitchFamily="34" charset="0"/>
                <a:hlinkClick r:id="rId3"/>
              </a:rPr>
              <a:t> </a:t>
            </a:r>
            <a:r>
              <a:rPr lang="en-GB" dirty="0" err="1" smtClean="0">
                <a:latin typeface="Ubuntu" panose="020B0504030602030204" pitchFamily="34" charset="0"/>
                <a:hlinkClick r:id="rId3"/>
              </a:rPr>
              <a:t>Ngozi</a:t>
            </a:r>
            <a:r>
              <a:rPr lang="en-GB" dirty="0" smtClean="0">
                <a:latin typeface="Ubuntu" panose="020B0504030602030204" pitchFamily="34" charset="0"/>
                <a:hlinkClick r:id="rId3"/>
              </a:rPr>
              <a:t> </a:t>
            </a:r>
            <a:r>
              <a:rPr lang="en-GB" dirty="0" err="1" smtClean="0">
                <a:latin typeface="Ubuntu" panose="020B0504030602030204" pitchFamily="34" charset="0"/>
                <a:hlinkClick r:id="rId3"/>
              </a:rPr>
              <a:t>Adichie</a:t>
            </a:r>
            <a:r>
              <a:rPr lang="en-GB" dirty="0" smtClean="0">
                <a:latin typeface="Ubuntu" panose="020B0504030602030204" pitchFamily="34" charset="0"/>
                <a:hlinkClick r:id="rId3"/>
              </a:rPr>
              <a:t> - The Danger of the Single Story</a:t>
            </a:r>
            <a:endParaRPr lang="en-GB" dirty="0" smtClean="0">
              <a:latin typeface="Ubuntu" panose="020B0504030602030204" pitchFamily="34" charset="0"/>
            </a:endParaRPr>
          </a:p>
          <a:p>
            <a:endParaRPr lang="en-GB" dirty="0">
              <a:latin typeface="Ubuntu" panose="020B0504030602030204" pitchFamily="34" charset="0"/>
            </a:endParaRPr>
          </a:p>
        </p:txBody>
      </p:sp>
    </p:spTree>
    <p:extLst>
      <p:ext uri="{BB962C8B-B14F-4D97-AF65-F5344CB8AC3E}">
        <p14:creationId xmlns:p14="http://schemas.microsoft.com/office/powerpoint/2010/main" val="113725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2272"/>
          </a:xfrm>
        </p:spPr>
        <p:txBody>
          <a:bodyPr>
            <a:normAutofit/>
          </a:bodyPr>
          <a:lstStyle/>
          <a:p>
            <a:r>
              <a:rPr lang="en-GB" sz="3600" b="1" dirty="0" smtClean="0">
                <a:latin typeface="Ubuntu" panose="020B0504030602030204" pitchFamily="34" charset="0"/>
              </a:rPr>
              <a:t>Co</a:t>
            </a:r>
            <a:r>
              <a:rPr lang="en-GB" sz="3600" b="1" dirty="0" smtClean="0">
                <a:latin typeface="Ubuntu" panose="020B0504030602030204" pitchFamily="34" charset="0"/>
              </a:rPr>
              <a:t>ntact details:</a:t>
            </a:r>
            <a:endParaRPr lang="en-GB" sz="3600" b="1" dirty="0">
              <a:latin typeface="Ubuntu" panose="020B0504030602030204" pitchFamily="34" charset="0"/>
            </a:endParaRPr>
          </a:p>
        </p:txBody>
      </p:sp>
      <p:sp>
        <p:nvSpPr>
          <p:cNvPr id="3" name="Subtitle 2"/>
          <p:cNvSpPr>
            <a:spLocks noGrp="1"/>
          </p:cNvSpPr>
          <p:nvPr>
            <p:ph type="subTitle" idx="1"/>
          </p:nvPr>
        </p:nvSpPr>
        <p:spPr>
          <a:xfrm>
            <a:off x="1524000" y="2781767"/>
            <a:ext cx="9144000" cy="1655762"/>
          </a:xfrm>
        </p:spPr>
        <p:txBody>
          <a:bodyPr>
            <a:normAutofit lnSpcReduction="10000"/>
          </a:bodyPr>
          <a:lstStyle/>
          <a:p>
            <a:r>
              <a:rPr lang="en-GB" dirty="0" smtClean="0">
                <a:latin typeface="Ubuntu Condensed" panose="020B0506030602030204" pitchFamily="34" charset="0"/>
                <a:hlinkClick r:id="rId2"/>
              </a:rPr>
              <a:t>comms@naccom.org.uk</a:t>
            </a:r>
            <a:endParaRPr lang="en-GB" dirty="0">
              <a:latin typeface="Ubuntu Condensed" panose="020B0506030602030204" pitchFamily="34" charset="0"/>
            </a:endParaRPr>
          </a:p>
          <a:p>
            <a:r>
              <a:rPr lang="en-GB" dirty="0">
                <a:latin typeface="Ubuntu Condensed" panose="020B0506030602030204" pitchFamily="34" charset="0"/>
              </a:rPr>
              <a:t>0161 7060185</a:t>
            </a:r>
            <a:endParaRPr lang="en-GB" dirty="0" smtClean="0">
              <a:latin typeface="Ubuntu Condensed" panose="020B0506030602030204" pitchFamily="34" charset="0"/>
            </a:endParaRPr>
          </a:p>
          <a:p>
            <a:r>
              <a:rPr lang="en-GB" dirty="0" smtClean="0">
                <a:latin typeface="Ubuntu Condensed" panose="020B0506030602030204" pitchFamily="34" charset="0"/>
              </a:rPr>
              <a:t>@</a:t>
            </a:r>
            <a:r>
              <a:rPr lang="en-GB" dirty="0" err="1" smtClean="0">
                <a:latin typeface="Ubuntu Condensed" panose="020B0506030602030204" pitchFamily="34" charset="0"/>
              </a:rPr>
              <a:t>NACCOMNetwork</a:t>
            </a:r>
            <a:endParaRPr lang="en-GB" dirty="0" smtClean="0">
              <a:latin typeface="Ubuntu Condensed" panose="020B0506030602030204" pitchFamily="34" charset="0"/>
            </a:endParaRPr>
          </a:p>
          <a:p>
            <a:r>
              <a:rPr lang="en-GB" dirty="0" smtClean="0">
                <a:latin typeface="Ubuntu Condensed" panose="020B0506030602030204" pitchFamily="34" charset="0"/>
              </a:rPr>
              <a:t>Facebook.com/</a:t>
            </a:r>
            <a:r>
              <a:rPr lang="en-GB" dirty="0" err="1" smtClean="0">
                <a:latin typeface="Ubuntu Condensed" panose="020B0506030602030204" pitchFamily="34" charset="0"/>
              </a:rPr>
              <a:t>Naccomnetwork</a:t>
            </a:r>
            <a:endParaRPr lang="en-GB" dirty="0">
              <a:latin typeface="Ubuntu Condensed" panose="020B0506030602030204" pitchFamily="34" charset="0"/>
            </a:endParaRPr>
          </a:p>
        </p:txBody>
      </p:sp>
    </p:spTree>
    <p:extLst>
      <p:ext uri="{BB962C8B-B14F-4D97-AF65-F5344CB8AC3E}">
        <p14:creationId xmlns:p14="http://schemas.microsoft.com/office/powerpoint/2010/main" val="38280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8263" y="-842962"/>
            <a:ext cx="12590263" cy="8393509"/>
          </a:xfrm>
        </p:spPr>
      </p:pic>
      <p:sp>
        <p:nvSpPr>
          <p:cNvPr id="2" name="Title 1"/>
          <p:cNvSpPr>
            <a:spLocks noGrp="1"/>
          </p:cNvSpPr>
          <p:nvPr>
            <p:ph type="title"/>
          </p:nvPr>
        </p:nvSpPr>
        <p:spPr>
          <a:xfrm>
            <a:off x="5624519" y="256373"/>
            <a:ext cx="5222676" cy="2406651"/>
          </a:xfrm>
        </p:spPr>
        <p:txBody>
          <a:bodyPr/>
          <a:lstStyle/>
          <a:p>
            <a:r>
              <a:rPr lang="en-GB" dirty="0" smtClean="0">
                <a:latin typeface="Ubuntu Condensed" panose="020B0506030602030204" pitchFamily="34" charset="0"/>
              </a:rPr>
              <a:t>How did we get here?</a:t>
            </a:r>
            <a:endParaRPr lang="en-GB" dirty="0">
              <a:latin typeface="Ubuntu Condensed" panose="020B0506030602030204" pitchFamily="34" charset="0"/>
            </a:endParaRPr>
          </a:p>
        </p:txBody>
      </p:sp>
    </p:spTree>
    <p:extLst>
      <p:ext uri="{BB962C8B-B14F-4D97-AF65-F5344CB8AC3E}">
        <p14:creationId xmlns:p14="http://schemas.microsoft.com/office/powerpoint/2010/main" val="367468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297" y="1967287"/>
            <a:ext cx="10598149" cy="2322325"/>
          </a:xfrm>
        </p:spPr>
        <p:txBody>
          <a:bodyPr>
            <a:normAutofit/>
          </a:bodyPr>
          <a:lstStyle/>
          <a:p>
            <a:pPr marL="342900" indent="-342900">
              <a:buFont typeface="Arial" panose="020B0604020202020204" pitchFamily="34" charset="0"/>
              <a:buChar char="•"/>
            </a:pPr>
            <a:r>
              <a:rPr lang="en-GB" dirty="0" smtClean="0">
                <a:latin typeface="Ubuntu" panose="020B0504030602030204" pitchFamily="34" charset="0"/>
              </a:rPr>
              <a:t>Unprecedented requests from media outlets that charities often didn’t previously have relationships with.</a:t>
            </a:r>
          </a:p>
          <a:p>
            <a:pPr marL="342900" indent="-342900">
              <a:buFont typeface="Arial" panose="020B0604020202020204" pitchFamily="34" charset="0"/>
              <a:buChar char="•"/>
            </a:pPr>
            <a:r>
              <a:rPr lang="en-GB" dirty="0" smtClean="0">
                <a:latin typeface="Ubuntu" panose="020B0504030602030204" pitchFamily="34" charset="0"/>
              </a:rPr>
              <a:t>Enormous levels </a:t>
            </a:r>
            <a:r>
              <a:rPr lang="en-GB" dirty="0">
                <a:latin typeface="Ubuntu" panose="020B0504030602030204" pitchFamily="34" charset="0"/>
              </a:rPr>
              <a:t>of interest and support from members of the </a:t>
            </a:r>
            <a:r>
              <a:rPr lang="en-GB" dirty="0" smtClean="0">
                <a:latin typeface="Ubuntu" panose="020B0504030602030204" pitchFamily="34" charset="0"/>
              </a:rPr>
              <a:t>public.</a:t>
            </a:r>
            <a:endParaRPr lang="en-GB" dirty="0" smtClean="0"/>
          </a:p>
          <a:p>
            <a:pPr marL="342900" indent="-342900">
              <a:buFont typeface="Arial" panose="020B0604020202020204" pitchFamily="34" charset="0"/>
              <a:buChar char="•"/>
            </a:pPr>
            <a:r>
              <a:rPr lang="en-GB" dirty="0" smtClean="0">
                <a:latin typeface="Ubuntu" panose="020B0504030602030204" pitchFamily="34" charset="0"/>
              </a:rPr>
              <a:t>Stories of human kindness</a:t>
            </a:r>
          </a:p>
          <a:p>
            <a:pPr marL="342900" indent="-342900">
              <a:buFont typeface="Arial" panose="020B0604020202020204" pitchFamily="34" charset="0"/>
              <a:buChar char="•"/>
            </a:pPr>
            <a:r>
              <a:rPr lang="en-GB" dirty="0" smtClean="0">
                <a:latin typeface="Ubuntu" panose="020B0504030602030204" pitchFamily="34" charset="0"/>
              </a:rPr>
              <a:t>Stories of human tragedy</a:t>
            </a:r>
          </a:p>
        </p:txBody>
      </p:sp>
      <p:sp>
        <p:nvSpPr>
          <p:cNvPr id="4" name="Rectangle 3"/>
          <p:cNvSpPr/>
          <p:nvPr/>
        </p:nvSpPr>
        <p:spPr>
          <a:xfrm>
            <a:off x="3446391" y="1186934"/>
            <a:ext cx="4703532" cy="646331"/>
          </a:xfrm>
          <a:prstGeom prst="rect">
            <a:avLst/>
          </a:prstGeom>
        </p:spPr>
        <p:txBody>
          <a:bodyPr wrap="none">
            <a:spAutoFit/>
          </a:bodyPr>
          <a:lstStyle/>
          <a:p>
            <a:pPr algn="ctr"/>
            <a:r>
              <a:rPr lang="en-GB" sz="3600" dirty="0">
                <a:latin typeface="Ubuntu" panose="020B0504030602030204" pitchFamily="34" charset="0"/>
              </a:rPr>
              <a:t>How did we get here?</a:t>
            </a:r>
          </a:p>
        </p:txBody>
      </p:sp>
    </p:spTree>
    <p:extLst>
      <p:ext uri="{BB962C8B-B14F-4D97-AF65-F5344CB8AC3E}">
        <p14:creationId xmlns:p14="http://schemas.microsoft.com/office/powerpoint/2010/main" val="266777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stretch>
            <a:fillRect/>
          </a:stretch>
        </p:blipFill>
        <p:spPr>
          <a:xfrm>
            <a:off x="-401434" y="-141491"/>
            <a:ext cx="12715874" cy="7629524"/>
          </a:xfrm>
          <a:prstGeom prst="rect">
            <a:avLst/>
          </a:prstGeom>
        </p:spPr>
      </p:pic>
      <p:sp>
        <p:nvSpPr>
          <p:cNvPr id="2" name="Title 1"/>
          <p:cNvSpPr>
            <a:spLocks noGrp="1"/>
          </p:cNvSpPr>
          <p:nvPr>
            <p:ph type="title"/>
          </p:nvPr>
        </p:nvSpPr>
        <p:spPr>
          <a:xfrm>
            <a:off x="7986712" y="4689475"/>
            <a:ext cx="4205288" cy="1325563"/>
          </a:xfrm>
          <a:noFill/>
        </p:spPr>
        <p:txBody>
          <a:bodyPr/>
          <a:lstStyle/>
          <a:p>
            <a:r>
              <a:rPr lang="en-GB" dirty="0" smtClean="0">
                <a:solidFill>
                  <a:schemeClr val="bg1"/>
                </a:solidFill>
                <a:latin typeface="Ubuntu Condensed" panose="020B0506030602030204" pitchFamily="34" charset="0"/>
              </a:rPr>
              <a:t>Where are we now?</a:t>
            </a:r>
            <a:endParaRPr lang="en-GB" dirty="0">
              <a:solidFill>
                <a:schemeClr val="bg1"/>
              </a:solidFill>
              <a:latin typeface="Ubuntu Condensed" panose="020B0506030602030204" pitchFamily="34" charset="0"/>
            </a:endParaRPr>
          </a:p>
        </p:txBody>
      </p:sp>
    </p:spTree>
    <p:extLst>
      <p:ext uri="{BB962C8B-B14F-4D97-AF65-F5344CB8AC3E}">
        <p14:creationId xmlns:p14="http://schemas.microsoft.com/office/powerpoint/2010/main" val="399155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9247"/>
            <a:ext cx="10515600" cy="5477716"/>
          </a:xfrm>
        </p:spPr>
        <p:txBody>
          <a:bodyPr>
            <a:normAutofit fontScale="92500" lnSpcReduction="10000"/>
          </a:bodyPr>
          <a:lstStyle/>
          <a:p>
            <a:pPr marL="0" indent="0" algn="ctr">
              <a:buNone/>
            </a:pPr>
            <a:r>
              <a:rPr lang="en-GB" sz="3900" b="1" dirty="0" smtClean="0">
                <a:latin typeface="Ubuntu" panose="020B0504030602030204" pitchFamily="34" charset="0"/>
              </a:rPr>
              <a:t>What do recent trends in media interest show?</a:t>
            </a:r>
          </a:p>
          <a:p>
            <a:pPr marL="0" indent="0">
              <a:buNone/>
            </a:pPr>
            <a:r>
              <a:rPr lang="en-GB" dirty="0" smtClean="0">
                <a:latin typeface="Ubuntu" panose="020B0504030602030204" pitchFamily="34" charset="0"/>
              </a:rPr>
              <a:t>The image on previous slide is </a:t>
            </a:r>
            <a:r>
              <a:rPr lang="en-GB" dirty="0">
                <a:latin typeface="Ubuntu" panose="020B0504030602030204" pitchFamily="34" charset="0"/>
              </a:rPr>
              <a:t>of Muhammed and his hosts Jack and Yoshiko </a:t>
            </a:r>
            <a:r>
              <a:rPr lang="en-GB" dirty="0" smtClean="0">
                <a:latin typeface="Ubuntu" panose="020B0504030602030204" pitchFamily="34" charset="0"/>
              </a:rPr>
              <a:t>in Leeds, and </a:t>
            </a:r>
            <a:r>
              <a:rPr lang="en-GB" dirty="0">
                <a:latin typeface="Ubuntu" panose="020B0504030602030204" pitchFamily="34" charset="0"/>
              </a:rPr>
              <a:t>was taken from an article published at the beginning of September called </a:t>
            </a:r>
            <a:r>
              <a:rPr lang="en-GB" dirty="0">
                <a:latin typeface="Ubuntu" panose="020B0504030602030204" pitchFamily="34" charset="0"/>
                <a:hlinkClick r:id="rId2"/>
              </a:rPr>
              <a:t>‘Refugees </a:t>
            </a:r>
            <a:r>
              <a:rPr lang="en-GB" dirty="0" smtClean="0">
                <a:latin typeface="Ubuntu" panose="020B0504030602030204" pitchFamily="34" charset="0"/>
                <a:hlinkClick r:id="rId2"/>
              </a:rPr>
              <a:t>Welcome</a:t>
            </a:r>
            <a:r>
              <a:rPr lang="en-GB" dirty="0" smtClean="0">
                <a:latin typeface="Ubuntu" panose="020B0504030602030204" pitchFamily="34" charset="0"/>
              </a:rPr>
              <a:t>’ (7711 </a:t>
            </a:r>
            <a:r>
              <a:rPr lang="en-GB" dirty="0">
                <a:latin typeface="Ubuntu" panose="020B0504030602030204" pitchFamily="34" charset="0"/>
              </a:rPr>
              <a:t>shares and 758 </a:t>
            </a:r>
            <a:r>
              <a:rPr lang="en-GB" dirty="0" smtClean="0">
                <a:latin typeface="Ubuntu" panose="020B0504030602030204" pitchFamily="34" charset="0"/>
              </a:rPr>
              <a:t>comments).</a:t>
            </a:r>
          </a:p>
          <a:p>
            <a:pPr marL="0" indent="0">
              <a:buNone/>
            </a:pPr>
            <a:r>
              <a:rPr lang="en-GB" dirty="0" smtClean="0">
                <a:latin typeface="Ubuntu" panose="020B0504030602030204" pitchFamily="34" charset="0"/>
              </a:rPr>
              <a:t>Helen </a:t>
            </a:r>
            <a:r>
              <a:rPr lang="en-GB" dirty="0" err="1">
                <a:latin typeface="Ubuntu" panose="020B0504030602030204" pitchFamily="34" charset="0"/>
              </a:rPr>
              <a:t>Pidd</a:t>
            </a:r>
            <a:r>
              <a:rPr lang="en-GB" dirty="0">
                <a:latin typeface="Ubuntu" panose="020B0504030602030204" pitchFamily="34" charset="0"/>
              </a:rPr>
              <a:t>, the journalist who wrote the article, then went on in January to </a:t>
            </a:r>
            <a:r>
              <a:rPr lang="en-GB" dirty="0" smtClean="0">
                <a:latin typeface="Ubuntu" panose="020B0504030602030204" pitchFamily="34" charset="0"/>
              </a:rPr>
              <a:t>become a host, </a:t>
            </a:r>
            <a:r>
              <a:rPr lang="en-GB" dirty="0">
                <a:latin typeface="Ubuntu" panose="020B0504030602030204" pitchFamily="34" charset="0"/>
              </a:rPr>
              <a:t>and her article on this ‘</a:t>
            </a:r>
            <a:r>
              <a:rPr lang="en-GB" dirty="0">
                <a:latin typeface="Ubuntu" panose="020B0504030602030204" pitchFamily="34" charset="0"/>
                <a:hlinkClick r:id="rId3"/>
              </a:rPr>
              <a:t>Would he disapprove of my heathen lifestyle?</a:t>
            </a:r>
            <a:r>
              <a:rPr lang="en-GB" dirty="0">
                <a:latin typeface="Ubuntu" panose="020B0504030602030204" pitchFamily="34" charset="0"/>
              </a:rPr>
              <a:t>’ has seen 100,709 shares and 1,619 </a:t>
            </a:r>
            <a:r>
              <a:rPr lang="en-GB" dirty="0" smtClean="0">
                <a:latin typeface="Ubuntu" panose="020B0504030602030204" pitchFamily="34" charset="0"/>
              </a:rPr>
              <a:t>comments. </a:t>
            </a:r>
          </a:p>
          <a:p>
            <a:pPr marL="0" indent="0">
              <a:buNone/>
            </a:pPr>
            <a:r>
              <a:rPr lang="en-GB" dirty="0" smtClean="0">
                <a:latin typeface="Ubuntu" panose="020B0504030602030204" pitchFamily="34" charset="0"/>
              </a:rPr>
              <a:t>To </a:t>
            </a:r>
            <a:r>
              <a:rPr lang="en-GB" dirty="0">
                <a:latin typeface="Ubuntu" panose="020B0504030602030204" pitchFamily="34" charset="0"/>
              </a:rPr>
              <a:t>put these numbers in context, this is an image of a 2010 article on the </a:t>
            </a:r>
            <a:r>
              <a:rPr lang="en-GB" dirty="0">
                <a:latin typeface="Ubuntu" panose="020B0504030602030204" pitchFamily="34" charset="0"/>
                <a:hlinkClick r:id="rId4"/>
              </a:rPr>
              <a:t>Boaz Trust hosting scheme </a:t>
            </a:r>
            <a:r>
              <a:rPr lang="en-GB" dirty="0">
                <a:latin typeface="Ubuntu" panose="020B0504030602030204" pitchFamily="34" charset="0"/>
              </a:rPr>
              <a:t>which was featured in the Guardian. The online version of the article had 5 shares and 42 </a:t>
            </a:r>
            <a:r>
              <a:rPr lang="en-GB" dirty="0" smtClean="0">
                <a:latin typeface="Ubuntu" panose="020B0504030602030204" pitchFamily="34" charset="0"/>
              </a:rPr>
              <a:t>comments. </a:t>
            </a:r>
          </a:p>
          <a:p>
            <a:pPr marL="0" indent="0">
              <a:buNone/>
            </a:pPr>
            <a:r>
              <a:rPr lang="en-GB" dirty="0" smtClean="0">
                <a:latin typeface="Ubuntu" panose="020B0504030602030204" pitchFamily="34" charset="0"/>
              </a:rPr>
              <a:t>The Daily </a:t>
            </a:r>
            <a:r>
              <a:rPr lang="en-GB" dirty="0">
                <a:latin typeface="Ubuntu" panose="020B0504030602030204" pitchFamily="34" charset="0"/>
              </a:rPr>
              <a:t>Mail featured a </a:t>
            </a:r>
            <a:r>
              <a:rPr lang="en-GB" dirty="0">
                <a:latin typeface="Ubuntu" panose="020B0504030602030204" pitchFamily="34" charset="0"/>
                <a:hlinkClick r:id="rId5" action="ppaction://hlinkfile"/>
              </a:rPr>
              <a:t>comment article </a:t>
            </a:r>
            <a:r>
              <a:rPr lang="en-GB" dirty="0">
                <a:latin typeface="Ubuntu" panose="020B0504030602030204" pitchFamily="34" charset="0"/>
              </a:rPr>
              <a:t>about </a:t>
            </a:r>
            <a:r>
              <a:rPr lang="en-GB" dirty="0" smtClean="0">
                <a:latin typeface="Ubuntu" panose="020B0504030602030204" pitchFamily="34" charset="0"/>
              </a:rPr>
              <a:t>the Dubs </a:t>
            </a:r>
            <a:r>
              <a:rPr lang="en-GB" dirty="0">
                <a:latin typeface="Ubuntu" panose="020B0504030602030204" pitchFamily="34" charset="0"/>
              </a:rPr>
              <a:t>Amendment and the need for the UK to take more unaccompanied children. This had 1,200 shares and 1,600 comments.</a:t>
            </a:r>
          </a:p>
          <a:p>
            <a:pPr marL="0" indent="0">
              <a:buNone/>
            </a:pPr>
            <a:endParaRPr lang="en-GB" dirty="0"/>
          </a:p>
        </p:txBody>
      </p:sp>
    </p:spTree>
    <p:extLst>
      <p:ext uri="{BB962C8B-B14F-4D97-AF65-F5344CB8AC3E}">
        <p14:creationId xmlns:p14="http://schemas.microsoft.com/office/powerpoint/2010/main" val="121906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715" y="0"/>
            <a:ext cx="510734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45" y="4331"/>
            <a:ext cx="6207856" cy="3724714"/>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5945" y="3117653"/>
            <a:ext cx="6207856" cy="3725361"/>
          </a:xfrm>
        </p:spPr>
      </p:pic>
    </p:spTree>
    <p:extLst>
      <p:ext uri="{BB962C8B-B14F-4D97-AF65-F5344CB8AC3E}">
        <p14:creationId xmlns:p14="http://schemas.microsoft.com/office/powerpoint/2010/main" val="369927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3" y="-123832"/>
            <a:ext cx="12606772" cy="9043988"/>
          </a:xfrm>
        </p:spPr>
      </p:pic>
      <p:sp>
        <p:nvSpPr>
          <p:cNvPr id="2" name="Title 1"/>
          <p:cNvSpPr>
            <a:spLocks noGrp="1"/>
          </p:cNvSpPr>
          <p:nvPr>
            <p:ph type="title"/>
          </p:nvPr>
        </p:nvSpPr>
        <p:spPr>
          <a:xfrm>
            <a:off x="2071679" y="407994"/>
            <a:ext cx="3028959" cy="1325563"/>
          </a:xfrm>
        </p:spPr>
        <p:txBody>
          <a:bodyPr/>
          <a:lstStyle/>
          <a:p>
            <a:r>
              <a:rPr lang="en-GB" dirty="0" smtClean="0">
                <a:solidFill>
                  <a:schemeClr val="bg1"/>
                </a:solidFill>
                <a:latin typeface="Ubuntu Condensed" panose="020B0506030602030204" pitchFamily="34" charset="0"/>
              </a:rPr>
              <a:t>What next?</a:t>
            </a:r>
            <a:endParaRPr lang="en-GB" dirty="0">
              <a:solidFill>
                <a:schemeClr val="bg1"/>
              </a:solidFill>
              <a:latin typeface="Ubuntu Condensed" panose="020B0506030602030204" pitchFamily="34" charset="0"/>
            </a:endParaRPr>
          </a:p>
        </p:txBody>
      </p:sp>
    </p:spTree>
    <p:extLst>
      <p:ext uri="{BB962C8B-B14F-4D97-AF65-F5344CB8AC3E}">
        <p14:creationId xmlns:p14="http://schemas.microsoft.com/office/powerpoint/2010/main" val="19701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a:latin typeface="Ubuntu" panose="020B0504030602030204" pitchFamily="34" charset="0"/>
              </a:rPr>
              <a:t>STRENGTHS- what is your organisation’s USP? What are you known for doing well? Do you have any volunteers or beneficiaries who are really good at speaking and want to do this already? When has media engagement gone well?</a:t>
            </a:r>
          </a:p>
          <a:p>
            <a:r>
              <a:rPr lang="en-GB" dirty="0">
                <a:latin typeface="Ubuntu" panose="020B0504030602030204" pitchFamily="34" charset="0"/>
              </a:rPr>
              <a:t>WEAKNESSES- what do you find more difficult? When has media engagement not gone well?</a:t>
            </a:r>
          </a:p>
          <a:p>
            <a:r>
              <a:rPr lang="en-GB" dirty="0">
                <a:latin typeface="Ubuntu" panose="020B0504030602030204" pitchFamily="34" charset="0"/>
              </a:rPr>
              <a:t>OPPORTUNITIES- is there training you can access? Are there groups doing what you want to do already e.g. within NACCOM that you can learn from? What is coming up locally/nationally that you could input into?</a:t>
            </a:r>
          </a:p>
          <a:p>
            <a:r>
              <a:rPr lang="en-GB" dirty="0">
                <a:latin typeface="Ubuntu" panose="020B0504030602030204" pitchFamily="34" charset="0"/>
              </a:rPr>
              <a:t>THREATS- what will be the consequences of media engagement? What are the risks to other aspects of the organisation e.g. capacity?</a:t>
            </a:r>
            <a:endParaRPr lang="en-GB" dirty="0"/>
          </a:p>
          <a:p>
            <a:pPr marL="0" indent="0">
              <a:buNone/>
            </a:pPr>
            <a:endParaRPr lang="en-GB" dirty="0"/>
          </a:p>
        </p:txBody>
      </p:sp>
      <p:sp>
        <p:nvSpPr>
          <p:cNvPr id="5" name="Title 4"/>
          <p:cNvSpPr>
            <a:spLocks noGrp="1"/>
          </p:cNvSpPr>
          <p:nvPr>
            <p:ph type="title"/>
          </p:nvPr>
        </p:nvSpPr>
        <p:spPr/>
        <p:txBody>
          <a:bodyPr>
            <a:normAutofit/>
          </a:bodyPr>
          <a:lstStyle/>
          <a:p>
            <a:pPr algn="ctr"/>
            <a:r>
              <a:rPr lang="en-GB" sz="3200" b="1" dirty="0" smtClean="0">
                <a:latin typeface="Ubuntu" panose="020B0504030602030204" pitchFamily="34" charset="0"/>
              </a:rPr>
              <a:t>SWOT </a:t>
            </a:r>
            <a:r>
              <a:rPr lang="en-GB" sz="3600" b="1" dirty="0" smtClean="0">
                <a:latin typeface="Ubuntu" panose="020B0504030602030204" pitchFamily="34" charset="0"/>
              </a:rPr>
              <a:t>analysis</a:t>
            </a:r>
            <a:r>
              <a:rPr lang="en-GB" sz="3200" b="1" dirty="0" smtClean="0">
                <a:latin typeface="Ubuntu" panose="020B0504030602030204" pitchFamily="34" charset="0"/>
              </a:rPr>
              <a:t> exercise</a:t>
            </a:r>
            <a:endParaRPr lang="en-GB" sz="3200" b="1" dirty="0">
              <a:latin typeface="Ubuntu" panose="020B0504030602030204" pitchFamily="34" charset="0"/>
            </a:endParaRPr>
          </a:p>
        </p:txBody>
      </p:sp>
    </p:spTree>
    <p:extLst>
      <p:ext uri="{BB962C8B-B14F-4D97-AF65-F5344CB8AC3E}">
        <p14:creationId xmlns:p14="http://schemas.microsoft.com/office/powerpoint/2010/main" val="326625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Ubuntu" panose="020B0504030602030204" pitchFamily="34" charset="0"/>
              </a:rPr>
              <a:t>The climate- creativity or criticism?</a:t>
            </a:r>
            <a:endParaRPr lang="en-GB" sz="3600" b="1" dirty="0">
              <a:latin typeface="Ubuntu" panose="020B0504030602030204" pitchFamily="34" charset="0"/>
            </a:endParaRPr>
          </a:p>
        </p:txBody>
      </p:sp>
      <p:sp>
        <p:nvSpPr>
          <p:cNvPr id="3" name="Content Placeholder 2"/>
          <p:cNvSpPr>
            <a:spLocks noGrp="1"/>
          </p:cNvSpPr>
          <p:nvPr>
            <p:ph idx="1"/>
          </p:nvPr>
        </p:nvSpPr>
        <p:spPr/>
        <p:txBody>
          <a:bodyPr/>
          <a:lstStyle/>
          <a:p>
            <a:r>
              <a:rPr lang="en-GB" dirty="0" smtClean="0">
                <a:latin typeface="Ubuntu" panose="020B0504030602030204" pitchFamily="34" charset="0"/>
              </a:rPr>
              <a:t>There are significant opportunities </a:t>
            </a:r>
            <a:r>
              <a:rPr lang="en-GB" dirty="0">
                <a:latin typeface="Ubuntu" panose="020B0504030602030204" pitchFamily="34" charset="0"/>
              </a:rPr>
              <a:t>with the </a:t>
            </a:r>
            <a:r>
              <a:rPr lang="en-GB" dirty="0" smtClean="0">
                <a:latin typeface="Ubuntu" panose="020B0504030602030204" pitchFamily="34" charset="0"/>
              </a:rPr>
              <a:t>media in this current climate, more so than perhaps ever before. </a:t>
            </a:r>
          </a:p>
          <a:p>
            <a:r>
              <a:rPr lang="en-GB" dirty="0" smtClean="0">
                <a:latin typeface="Ubuntu" panose="020B0504030602030204" pitchFamily="34" charset="0"/>
              </a:rPr>
              <a:t>But think about what </a:t>
            </a:r>
            <a:r>
              <a:rPr lang="en-GB" dirty="0">
                <a:latin typeface="Ubuntu" panose="020B0504030602030204" pitchFamily="34" charset="0"/>
              </a:rPr>
              <a:t>are the stories that could be shared, but aren’t at the moment? How can we help to change the conversation, away from ’victimising or villainising’ to showing balance and positivity? </a:t>
            </a:r>
          </a:p>
          <a:p>
            <a:r>
              <a:rPr lang="en-GB" dirty="0" smtClean="0">
                <a:latin typeface="Ubuntu" panose="020B0504030602030204" pitchFamily="34" charset="0"/>
              </a:rPr>
              <a:t>In the words of </a:t>
            </a:r>
            <a:r>
              <a:rPr lang="en-GB" dirty="0" err="1" smtClean="0">
                <a:latin typeface="Ubuntu" panose="020B0504030602030204" pitchFamily="34" charset="0"/>
              </a:rPr>
              <a:t>Chimamanda</a:t>
            </a:r>
            <a:r>
              <a:rPr lang="en-GB" dirty="0" smtClean="0">
                <a:latin typeface="Ubuntu" panose="020B0504030602030204" pitchFamily="34" charset="0"/>
              </a:rPr>
              <a:t> </a:t>
            </a:r>
            <a:r>
              <a:rPr lang="en-GB" dirty="0" err="1" smtClean="0">
                <a:latin typeface="Ubuntu" panose="020B0504030602030204" pitchFamily="34" charset="0"/>
              </a:rPr>
              <a:t>Ngozi</a:t>
            </a:r>
            <a:r>
              <a:rPr lang="en-GB" dirty="0" smtClean="0">
                <a:latin typeface="Ubuntu" panose="020B0504030602030204" pitchFamily="34" charset="0"/>
              </a:rPr>
              <a:t> </a:t>
            </a:r>
            <a:r>
              <a:rPr lang="en-GB" dirty="0" err="1" smtClean="0">
                <a:latin typeface="Ubuntu" panose="020B0504030602030204" pitchFamily="34" charset="0"/>
              </a:rPr>
              <a:t>Adichie</a:t>
            </a:r>
            <a:r>
              <a:rPr lang="en-GB" dirty="0" smtClean="0">
                <a:latin typeface="Ubuntu" panose="020B0504030602030204" pitchFamily="34" charset="0"/>
              </a:rPr>
              <a:t>, ‘Who </a:t>
            </a:r>
            <a:r>
              <a:rPr lang="en-GB" dirty="0">
                <a:latin typeface="Ubuntu" panose="020B0504030602030204" pitchFamily="34" charset="0"/>
              </a:rPr>
              <a:t>are the storytellers at the moment? What stories are being told? How many stories? Where are the stories being told? To whom are the stories being told</a:t>
            </a:r>
            <a:r>
              <a:rPr lang="en-GB" dirty="0" smtClean="0">
                <a:latin typeface="Ubuntu" panose="020B0504030602030204" pitchFamily="34" charset="0"/>
              </a:rPr>
              <a:t>?’</a:t>
            </a:r>
            <a:endParaRPr lang="en-GB" dirty="0">
              <a:latin typeface="Ubuntu" panose="020B0504030602030204" pitchFamily="34" charset="0"/>
            </a:endParaRPr>
          </a:p>
          <a:p>
            <a:pPr marL="0" indent="0">
              <a:buNone/>
            </a:pPr>
            <a:endParaRPr lang="en-GB" dirty="0"/>
          </a:p>
        </p:txBody>
      </p:sp>
    </p:spTree>
    <p:extLst>
      <p:ext uri="{BB962C8B-B14F-4D97-AF65-F5344CB8AC3E}">
        <p14:creationId xmlns:p14="http://schemas.microsoft.com/office/powerpoint/2010/main" val="212342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797</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Ubuntu</vt:lpstr>
      <vt:lpstr>Ubuntu Condensed</vt:lpstr>
      <vt:lpstr>Office Theme</vt:lpstr>
      <vt:lpstr>Asylum, the Media and Other Stories</vt:lpstr>
      <vt:lpstr>How did we get here?</vt:lpstr>
      <vt:lpstr>PowerPoint Presentation</vt:lpstr>
      <vt:lpstr>Where are we now?</vt:lpstr>
      <vt:lpstr>PowerPoint Presentation</vt:lpstr>
      <vt:lpstr>PowerPoint Presentation</vt:lpstr>
      <vt:lpstr>What next?</vt:lpstr>
      <vt:lpstr>SWOT analysis exercise</vt:lpstr>
      <vt:lpstr>The climate- creativity or criticism?</vt:lpstr>
      <vt:lpstr>Media tips</vt:lpstr>
      <vt:lpstr>Other resources to access:</vt:lpstr>
      <vt:lpstr>Contact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Asylum, the Media and Other Stories</dc:title>
  <dc:creator>JS</dc:creator>
  <cp:lastModifiedBy>JS</cp:lastModifiedBy>
  <cp:revision>15</cp:revision>
  <dcterms:created xsi:type="dcterms:W3CDTF">2016-05-11T12:39:35Z</dcterms:created>
  <dcterms:modified xsi:type="dcterms:W3CDTF">2016-05-18T20:28:13Z</dcterms:modified>
</cp:coreProperties>
</file>